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7" r:id="rId2"/>
    <p:sldId id="256" r:id="rId3"/>
    <p:sldId id="258" r:id="rId4"/>
    <p:sldId id="266" r:id="rId5"/>
    <p:sldId id="259" r:id="rId6"/>
    <p:sldId id="268" r:id="rId7"/>
    <p:sldId id="269" r:id="rId8"/>
    <p:sldId id="267" r:id="rId9"/>
    <p:sldId id="270" r:id="rId10"/>
    <p:sldId id="271" r:id="rId11"/>
    <p:sldId id="260" r:id="rId12"/>
    <p:sldId id="261" r:id="rId13"/>
    <p:sldId id="272" r:id="rId14"/>
    <p:sldId id="262" r:id="rId15"/>
    <p:sldId id="273" r:id="rId16"/>
    <p:sldId id="274" r:id="rId17"/>
    <p:sldId id="263" r:id="rId18"/>
    <p:sldId id="275" r:id="rId19"/>
    <p:sldId id="276" r:id="rId20"/>
    <p:sldId id="278" r:id="rId21"/>
    <p:sldId id="277" r:id="rId22"/>
    <p:sldId id="279" r:id="rId23"/>
    <p:sldId id="264" r:id="rId24"/>
    <p:sldId id="280" r:id="rId25"/>
    <p:sldId id="26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329" autoAdjust="0"/>
  </p:normalViewPr>
  <p:slideViewPr>
    <p:cSldViewPr snapToGrid="0" snapToObjects="1">
      <p:cViewPr varScale="1">
        <p:scale>
          <a:sx n="91" d="100"/>
          <a:sy n="91" d="100"/>
        </p:scale>
        <p:origin x="210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D54411-A5BC-1F4A-87BD-C6C487E850BD}" type="datetimeFigureOut">
              <a:rPr lang="en-US" smtClean="0"/>
              <a:t>9/29/2016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7584B0-4166-F846-A996-A911062F0ED6}" type="slidenum">
              <a:rPr lang="en-US" smtClean="0"/>
              <a:t>‹#›</a:t>
            </a:fld>
            <a:endParaRPr lang="en-US" dirty="0"/>
          </a:p>
        </p:txBody>
      </p:sp>
    </p:spTree>
    <p:extLst>
      <p:ext uri="{BB962C8B-B14F-4D97-AF65-F5344CB8AC3E}">
        <p14:creationId xmlns:p14="http://schemas.microsoft.com/office/powerpoint/2010/main" val="29824699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latin typeface="Times New Roman"/>
                <a:cs typeface="Times New Roman"/>
              </a:rPr>
              <a:t>sensation of vision (flashes of light) </a:t>
            </a:r>
          </a:p>
          <a:p>
            <a:r>
              <a:rPr lang="en-US" sz="1200" dirty="0" smtClean="0">
                <a:solidFill>
                  <a:schemeClr val="tx1"/>
                </a:solidFill>
                <a:latin typeface="Times New Roman"/>
                <a:cs typeface="Times New Roman"/>
              </a:rPr>
              <a:t>sensation of sound (ringing in the ears)</a:t>
            </a:r>
            <a:endParaRPr lang="en-US" dirty="0"/>
          </a:p>
        </p:txBody>
      </p:sp>
      <p:sp>
        <p:nvSpPr>
          <p:cNvPr id="4" name="Slide Number Placeholder 3"/>
          <p:cNvSpPr>
            <a:spLocks noGrp="1"/>
          </p:cNvSpPr>
          <p:nvPr>
            <p:ph type="sldNum" sz="quarter" idx="10"/>
          </p:nvPr>
        </p:nvSpPr>
        <p:spPr/>
        <p:txBody>
          <a:bodyPr/>
          <a:lstStyle/>
          <a:p>
            <a:fld id="{797584B0-4166-F846-A996-A911062F0ED6}" type="slidenum">
              <a:rPr lang="en-US" smtClean="0"/>
              <a:t>4</a:t>
            </a:fld>
            <a:endParaRPr lang="en-US" dirty="0"/>
          </a:p>
        </p:txBody>
      </p:sp>
    </p:spTree>
    <p:extLst>
      <p:ext uri="{BB962C8B-B14F-4D97-AF65-F5344CB8AC3E}">
        <p14:creationId xmlns:p14="http://schemas.microsoft.com/office/powerpoint/2010/main" val="1768287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Times New Roman"/>
                <a:cs typeface="Times New Roman"/>
              </a:rPr>
              <a:t>bloodshot eyes </a:t>
            </a:r>
            <a:r>
              <a:rPr lang="en-US" sz="1200" dirty="0" smtClean="0">
                <a:solidFill>
                  <a:schemeClr val="tx1"/>
                </a:solidFill>
                <a:latin typeface="Times New Roman"/>
                <a:cs typeface="Times New Roman"/>
              </a:rPr>
              <a:t>= Dust &amp; smoke cause the blood vessels to dilate, giving the conjunctiva a reddish appearance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Times New Roman"/>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Times New Roman"/>
                <a:cs typeface="Times New Roman"/>
              </a:rPr>
              <a:t>conjunctivitis</a:t>
            </a:r>
            <a:r>
              <a:rPr lang="en-US" sz="1200" dirty="0" smtClean="0">
                <a:solidFill>
                  <a:schemeClr val="tx1"/>
                </a:solidFill>
                <a:latin typeface="Times New Roman"/>
                <a:cs typeface="Times New Roman"/>
              </a:rPr>
              <a:t> = blood vessels dilate when the eye is infected or inflamed by allergies.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Times New Roman"/>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Times New Roman"/>
                <a:cs typeface="Times New Roman"/>
              </a:rPr>
              <a:t>Sclera = </a:t>
            </a:r>
            <a:r>
              <a:rPr lang="en-US" sz="1200" dirty="0" smtClean="0">
                <a:solidFill>
                  <a:schemeClr val="tx1"/>
                </a:solidFill>
                <a:latin typeface="Times New Roman"/>
                <a:cs typeface="Times New Roman"/>
              </a:rPr>
              <a:t>It extends from the cornea on the anterior surface of the eyeball to the optic nerve in the posterior of the eye.</a:t>
            </a:r>
          </a:p>
        </p:txBody>
      </p:sp>
      <p:sp>
        <p:nvSpPr>
          <p:cNvPr id="4" name="Slide Number Placeholder 3"/>
          <p:cNvSpPr>
            <a:spLocks noGrp="1"/>
          </p:cNvSpPr>
          <p:nvPr>
            <p:ph type="sldNum" sz="quarter" idx="10"/>
          </p:nvPr>
        </p:nvSpPr>
        <p:spPr/>
        <p:txBody>
          <a:bodyPr/>
          <a:lstStyle/>
          <a:p>
            <a:fld id="{797584B0-4166-F846-A996-A911062F0ED6}" type="slidenum">
              <a:rPr lang="en-US" smtClean="0"/>
              <a:t>5</a:t>
            </a:fld>
            <a:endParaRPr lang="en-US" dirty="0"/>
          </a:p>
        </p:txBody>
      </p:sp>
    </p:spTree>
    <p:extLst>
      <p:ext uri="{BB962C8B-B14F-4D97-AF65-F5344CB8AC3E}">
        <p14:creationId xmlns:p14="http://schemas.microsoft.com/office/powerpoint/2010/main" val="2419989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a:cs typeface="Times New Roman"/>
              </a:rPr>
              <a:t>avascular (has no blood vessels)</a:t>
            </a:r>
          </a:p>
        </p:txBody>
      </p:sp>
      <p:sp>
        <p:nvSpPr>
          <p:cNvPr id="4" name="Slide Number Placeholder 3"/>
          <p:cNvSpPr>
            <a:spLocks noGrp="1"/>
          </p:cNvSpPr>
          <p:nvPr>
            <p:ph type="sldNum" sz="quarter" idx="10"/>
          </p:nvPr>
        </p:nvSpPr>
        <p:spPr/>
        <p:txBody>
          <a:bodyPr/>
          <a:lstStyle/>
          <a:p>
            <a:fld id="{797584B0-4166-F846-A996-A911062F0ED6}" type="slidenum">
              <a:rPr lang="en-US" smtClean="0"/>
              <a:t>6</a:t>
            </a:fld>
            <a:endParaRPr lang="en-US" dirty="0"/>
          </a:p>
        </p:txBody>
      </p:sp>
    </p:spTree>
    <p:extLst>
      <p:ext uri="{BB962C8B-B14F-4D97-AF65-F5344CB8AC3E}">
        <p14:creationId xmlns:p14="http://schemas.microsoft.com/office/powerpoint/2010/main" val="2419989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a:cs typeface="Times New Roman"/>
              </a:rPr>
              <a:t>constrict the pupil in bright light &amp; dilate the pupil in dim light.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Times New Roman"/>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Times New Roman"/>
                <a:cs typeface="Times New Roman"/>
              </a:rPr>
              <a:t>Refraction</a:t>
            </a:r>
            <a:r>
              <a:rPr lang="en-US" sz="1200" dirty="0" smtClean="0">
                <a:solidFill>
                  <a:schemeClr val="tx1"/>
                </a:solidFill>
                <a:latin typeface="Times New Roman"/>
                <a:cs typeface="Times New Roman"/>
              </a:rPr>
              <a:t> = the bending of rays as they pass through the cornea, lens, &amp; other tissues. Muscles of the ciliary body produce flattening of the lens (for distant vision) &amp; thickening &amp; rounding of the lens (for close vision). This refractory adjustment to focus on an object from far to near is called accommodation. When people get older, their eyes’ ability to accommodate decreases, they may need magnifying glasses to see close objects &amp; to read.</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97584B0-4166-F846-A996-A911062F0ED6}" type="slidenum">
              <a:rPr lang="en-US" smtClean="0"/>
              <a:t>7</a:t>
            </a:fld>
            <a:endParaRPr lang="en-US" dirty="0"/>
          </a:p>
        </p:txBody>
      </p:sp>
    </p:spTree>
    <p:extLst>
      <p:ext uri="{BB962C8B-B14F-4D97-AF65-F5344CB8AC3E}">
        <p14:creationId xmlns:p14="http://schemas.microsoft.com/office/powerpoint/2010/main" val="2419989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Times New Roman"/>
                <a:cs typeface="Times New Roman"/>
              </a:rPr>
              <a:t>Aqueous humor =</a:t>
            </a:r>
            <a:r>
              <a:rPr lang="en-US" sz="1200" b="1" baseline="0" dirty="0" smtClean="0">
                <a:solidFill>
                  <a:schemeClr val="tx1"/>
                </a:solidFill>
                <a:latin typeface="Times New Roman"/>
                <a:cs typeface="Times New Roman"/>
              </a:rPr>
              <a:t> </a:t>
            </a:r>
            <a:r>
              <a:rPr lang="en-US" sz="1200" dirty="0" smtClean="0">
                <a:solidFill>
                  <a:schemeClr val="tx1"/>
                </a:solidFill>
                <a:latin typeface="Times New Roman"/>
                <a:cs typeface="Times New Roman"/>
              </a:rPr>
              <a:t>The fluid is constantly produced &amp; leaves the eye through a canal that carries it into the bloodstream.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Times New Roman"/>
                <a:cs typeface="Times New Roman"/>
              </a:rPr>
              <a:t>Vitreous humor = </a:t>
            </a:r>
            <a:r>
              <a:rPr lang="en-US" sz="1200" dirty="0" smtClean="0">
                <a:solidFill>
                  <a:schemeClr val="tx1"/>
                </a:solidFill>
                <a:latin typeface="Times New Roman"/>
                <a:cs typeface="Times New Roman"/>
              </a:rPr>
              <a:t>Its escape (due to trauma or surgical damage) may result in significant damage to the eye, leading to possible retinal damage &amp; blindness.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97584B0-4166-F846-A996-A911062F0ED6}" type="slidenum">
              <a:rPr lang="en-US" smtClean="0"/>
              <a:t>8</a:t>
            </a:fld>
            <a:endParaRPr lang="en-US" dirty="0"/>
          </a:p>
        </p:txBody>
      </p:sp>
    </p:spTree>
    <p:extLst>
      <p:ext uri="{BB962C8B-B14F-4D97-AF65-F5344CB8AC3E}">
        <p14:creationId xmlns:p14="http://schemas.microsoft.com/office/powerpoint/2010/main" val="2419989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a:cs typeface="Times New Roman"/>
              </a:rPr>
              <a:t>it is refracted (by the cornea, lens, &amp; fluids),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Times New Roman"/>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a:cs typeface="Times New Roman"/>
              </a:rPr>
              <a:t>3 types of cones, each stimulated by one of the primary colors in light (red, green, or blue). Most cases of color blindness affect either the green or the red receptors, so that the two colors cannot be distinguished from each other.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Times New Roman"/>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a:cs typeface="Times New Roman"/>
              </a:rPr>
              <a:t>When light rays are focused on the retina, a chemical change occurs in the rods &amp; cones, initiating nerve impulses that then travels from the eye to the brain via the optic nerve.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smtClean="0">
              <a:solidFill>
                <a:schemeClr val="tx1"/>
              </a:solidFill>
              <a:latin typeface="Times New Roman"/>
              <a:cs typeface="Times New Roman"/>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97584B0-4166-F846-A996-A911062F0ED6}" type="slidenum">
              <a:rPr lang="en-US" smtClean="0"/>
              <a:t>9</a:t>
            </a:fld>
            <a:endParaRPr lang="en-US" dirty="0"/>
          </a:p>
        </p:txBody>
      </p:sp>
    </p:spTree>
    <p:extLst>
      <p:ext uri="{BB962C8B-B14F-4D97-AF65-F5344CB8AC3E}">
        <p14:creationId xmlns:p14="http://schemas.microsoft.com/office/powerpoint/2010/main" val="2419989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97584B0-4166-F846-A996-A911062F0ED6}" type="slidenum">
              <a:rPr lang="en-US" smtClean="0"/>
              <a:t>10</a:t>
            </a:fld>
            <a:endParaRPr lang="en-US" dirty="0"/>
          </a:p>
        </p:txBody>
      </p:sp>
    </p:spTree>
    <p:extLst>
      <p:ext uri="{BB962C8B-B14F-4D97-AF65-F5344CB8AC3E}">
        <p14:creationId xmlns:p14="http://schemas.microsoft.com/office/powerpoint/2010/main" val="2419989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3000" dirty="0" smtClean="0">
                <a:solidFill>
                  <a:schemeClr val="tx1"/>
                </a:solidFill>
                <a:latin typeface="Times New Roman"/>
                <a:cs typeface="Times New Roman"/>
              </a:rPr>
              <a:t>Normally the pressure of air in the middle ear is equal to the pressure of air in the external environment; however, if you ascend in the atmosphere, as in flying in an airplane, climbing a high mountain, or riding a fast elevator, the atmospheric pressure, along with that in the outer ear, drops, while the pressure in the middle ear remains the same – greater than in the outer ear. This inequality of air pressure on the inside &amp; outside of the eardrum forces the eardrum to bulge outward &amp; potentially burst if the difference in pressures increases. Swallowing opens the eustachian tube so that air can leave the middle ear &amp; enter the throat until the atmospheric &amp; middle ear pressures are balanced. The eardrum then relaxes, &amp; the danger of its bursting is averted.</a:t>
            </a:r>
          </a:p>
          <a:p>
            <a:endParaRPr lang="en-US" dirty="0"/>
          </a:p>
        </p:txBody>
      </p:sp>
      <p:sp>
        <p:nvSpPr>
          <p:cNvPr id="4" name="Slide Number Placeholder 3"/>
          <p:cNvSpPr>
            <a:spLocks noGrp="1"/>
          </p:cNvSpPr>
          <p:nvPr>
            <p:ph type="sldNum" sz="quarter" idx="10"/>
          </p:nvPr>
        </p:nvSpPr>
        <p:spPr/>
        <p:txBody>
          <a:bodyPr/>
          <a:lstStyle/>
          <a:p>
            <a:fld id="{797584B0-4166-F846-A996-A911062F0ED6}" type="slidenum">
              <a:rPr lang="en-US" smtClean="0"/>
              <a:t>20</a:t>
            </a:fld>
            <a:endParaRPr lang="en-US" dirty="0"/>
          </a:p>
        </p:txBody>
      </p:sp>
    </p:spTree>
    <p:extLst>
      <p:ext uri="{BB962C8B-B14F-4D97-AF65-F5344CB8AC3E}">
        <p14:creationId xmlns:p14="http://schemas.microsoft.com/office/powerpoint/2010/main" val="570571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a:cs typeface="Times New Roman"/>
              </a:rPr>
              <a:t>Labyrinth</a:t>
            </a:r>
            <a:r>
              <a:rPr lang="en-US" sz="1200" baseline="0" dirty="0" smtClean="0">
                <a:solidFill>
                  <a:schemeClr val="tx1"/>
                </a:solidFill>
                <a:latin typeface="Times New Roman"/>
                <a:cs typeface="Times New Roman"/>
              </a:rPr>
              <a:t> =</a:t>
            </a:r>
            <a:r>
              <a:rPr lang="en-US" sz="1200" dirty="0" smtClean="0">
                <a:solidFill>
                  <a:schemeClr val="tx1"/>
                </a:solidFill>
                <a:latin typeface="Times New Roman"/>
                <a:cs typeface="Times New Roman"/>
              </a:rPr>
              <a:t> because of its circular, mazelike structure. </a:t>
            </a:r>
          </a:p>
          <a:p>
            <a:endParaRPr lang="en-US" dirty="0"/>
          </a:p>
        </p:txBody>
      </p:sp>
      <p:sp>
        <p:nvSpPr>
          <p:cNvPr id="4" name="Slide Number Placeholder 3"/>
          <p:cNvSpPr>
            <a:spLocks noGrp="1"/>
          </p:cNvSpPr>
          <p:nvPr>
            <p:ph type="sldNum" sz="quarter" idx="10"/>
          </p:nvPr>
        </p:nvSpPr>
        <p:spPr/>
        <p:txBody>
          <a:bodyPr/>
          <a:lstStyle/>
          <a:p>
            <a:fld id="{797584B0-4166-F846-A996-A911062F0ED6}" type="slidenum">
              <a:rPr lang="en-US" smtClean="0"/>
              <a:t>21</a:t>
            </a:fld>
            <a:endParaRPr lang="en-US" dirty="0"/>
          </a:p>
        </p:txBody>
      </p:sp>
    </p:spTree>
    <p:extLst>
      <p:ext uri="{BB962C8B-B14F-4D97-AF65-F5344CB8AC3E}">
        <p14:creationId xmlns:p14="http://schemas.microsoft.com/office/powerpoint/2010/main" val="2968843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3A6179B-07B0-BF4B-8583-BF81DD83BE4E}" type="datetimeFigureOut">
              <a:rPr lang="en-US" smtClean="0"/>
              <a:t>9/29/2016</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EB36C87-59D5-F04A-9AFF-2EBE8E40750B}"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A6179B-07B0-BF4B-8583-BF81DD83BE4E}"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36C87-59D5-F04A-9AFF-2EBE8E40750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A6179B-07B0-BF4B-8583-BF81DD83BE4E}"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36C87-59D5-F04A-9AFF-2EBE8E40750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A6179B-07B0-BF4B-8583-BF81DD83BE4E}"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36C87-59D5-F04A-9AFF-2EBE8E40750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A6179B-07B0-BF4B-8583-BF81DD83BE4E}"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B36C87-59D5-F04A-9AFF-2EBE8E40750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3A6179B-07B0-BF4B-8583-BF81DD83BE4E}" type="datetimeFigureOut">
              <a:rPr lang="en-US" smtClean="0"/>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B36C87-59D5-F04A-9AFF-2EBE8E40750B}"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A6179B-07B0-BF4B-8583-BF81DD83BE4E}" type="datetimeFigureOut">
              <a:rPr lang="en-US" smtClean="0"/>
              <a:t>9/29/2016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B36C87-59D5-F04A-9AFF-2EBE8E40750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A6179B-07B0-BF4B-8583-BF81DD83BE4E}" type="datetimeFigureOut">
              <a:rPr lang="en-US" smtClean="0"/>
              <a:t>9/29/2016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B36C87-59D5-F04A-9AFF-2EBE8E40750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6179B-07B0-BF4B-8583-BF81DD83BE4E}" type="datetimeFigureOut">
              <a:rPr lang="en-US" smtClean="0"/>
              <a:t>9/29/2016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B36C87-59D5-F04A-9AFF-2EBE8E40750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3A6179B-07B0-BF4B-8583-BF81DD83BE4E}" type="datetimeFigureOut">
              <a:rPr lang="en-US" smtClean="0"/>
              <a:t>9/29/2016</a:t>
            </a:fld>
            <a:endParaRPr lang="en-US" dirty="0"/>
          </a:p>
        </p:txBody>
      </p:sp>
      <p:sp>
        <p:nvSpPr>
          <p:cNvPr id="7" name="Slide Number Placeholder 6"/>
          <p:cNvSpPr>
            <a:spLocks noGrp="1"/>
          </p:cNvSpPr>
          <p:nvPr>
            <p:ph type="sldNum" sz="quarter" idx="12"/>
          </p:nvPr>
        </p:nvSpPr>
        <p:spPr/>
        <p:txBody>
          <a:bodyPr/>
          <a:lstStyle/>
          <a:p>
            <a:fld id="{0EB36C87-59D5-F04A-9AFF-2EBE8E40750B}"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6179B-07B0-BF4B-8583-BF81DD83BE4E}" type="datetimeFigureOut">
              <a:rPr lang="en-US" smtClean="0"/>
              <a:t>9/29/2016</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0EB36C87-59D5-F04A-9AFF-2EBE8E40750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3A6179B-07B0-BF4B-8583-BF81DD83BE4E}" type="datetimeFigureOut">
              <a:rPr lang="en-US" smtClean="0"/>
              <a:t>9/29/2016</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EB36C87-59D5-F04A-9AFF-2EBE8E40750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556118"/>
            <a:ext cx="8214719" cy="923495"/>
          </a:xfrm>
        </p:spPr>
        <p:txBody>
          <a:bodyPr>
            <a:noAutofit/>
          </a:bodyPr>
          <a:lstStyle/>
          <a:p>
            <a:pPr algn="ctr"/>
            <a:r>
              <a:rPr lang="en-US" sz="6000" b="1" dirty="0" smtClean="0">
                <a:solidFill>
                  <a:srgbClr val="0000FF"/>
                </a:solidFill>
                <a:latin typeface="Times New Roman"/>
                <a:cs typeface="Times New Roman"/>
              </a:rPr>
              <a:t>Chapter 17 Goals</a:t>
            </a:r>
            <a:endParaRPr lang="en-US" sz="6000" b="1" dirty="0">
              <a:solidFill>
                <a:srgbClr val="0000FF"/>
              </a:solidFill>
              <a:latin typeface="Times New Roman"/>
              <a:cs typeface="Times New Roman"/>
            </a:endParaRPr>
          </a:p>
        </p:txBody>
      </p:sp>
      <p:sp>
        <p:nvSpPr>
          <p:cNvPr id="3" name="Content Placeholder 2"/>
          <p:cNvSpPr>
            <a:spLocks noGrp="1"/>
          </p:cNvSpPr>
          <p:nvPr>
            <p:ph idx="1"/>
          </p:nvPr>
        </p:nvSpPr>
        <p:spPr>
          <a:xfrm>
            <a:off x="462988" y="1416554"/>
            <a:ext cx="8214718" cy="5132199"/>
          </a:xfrm>
        </p:spPr>
        <p:txBody>
          <a:bodyPr>
            <a:normAutofit fontScale="92500" lnSpcReduction="10000"/>
          </a:bodyPr>
          <a:lstStyle/>
          <a:p>
            <a:pPr marL="0" indent="0">
              <a:buNone/>
            </a:pPr>
            <a:r>
              <a:rPr lang="en-US" sz="3000" dirty="0" smtClean="0">
                <a:solidFill>
                  <a:schemeClr val="tx1"/>
                </a:solidFill>
                <a:latin typeface="Times New Roman"/>
                <a:cs typeface="Times New Roman"/>
              </a:rPr>
              <a:t>Students will be able to:</a:t>
            </a:r>
          </a:p>
          <a:p>
            <a:pPr marL="290513" indent="-290513">
              <a:buFont typeface="Wingdings" charset="2"/>
              <a:buChar char="v"/>
            </a:pPr>
            <a:r>
              <a:rPr lang="en-US" sz="3000" dirty="0" smtClean="0">
                <a:solidFill>
                  <a:schemeClr val="tx1"/>
                </a:solidFill>
                <a:latin typeface="Times New Roman"/>
                <a:cs typeface="Times New Roman"/>
              </a:rPr>
              <a:t>Identify locations &amp; functions of the major parts of the eye &amp; ear.</a:t>
            </a:r>
          </a:p>
          <a:p>
            <a:pPr marL="290513" indent="-290513">
              <a:buFont typeface="Wingdings" charset="2"/>
              <a:buChar char="v"/>
            </a:pPr>
            <a:r>
              <a:rPr lang="en-US" sz="3000" dirty="0" smtClean="0">
                <a:solidFill>
                  <a:schemeClr val="tx1"/>
                </a:solidFill>
                <a:latin typeface="Times New Roman"/>
                <a:cs typeface="Times New Roman"/>
              </a:rPr>
              <a:t>Name the combining forms, prefixes, &amp; suffixes most commonly used to describe these organs &amp; their parts.</a:t>
            </a:r>
          </a:p>
          <a:p>
            <a:pPr marL="290513" indent="-290513">
              <a:buFont typeface="Wingdings" charset="2"/>
              <a:buChar char="v"/>
            </a:pPr>
            <a:r>
              <a:rPr lang="en-US" sz="3000" dirty="0" smtClean="0">
                <a:solidFill>
                  <a:schemeClr val="tx1"/>
                </a:solidFill>
                <a:latin typeface="Times New Roman"/>
                <a:cs typeface="Times New Roman"/>
              </a:rPr>
              <a:t>Describe the abnormal conditions that may affect the eye &amp; the ear.</a:t>
            </a:r>
          </a:p>
          <a:p>
            <a:pPr marL="290513" indent="-290513">
              <a:buFont typeface="Wingdings" charset="2"/>
              <a:buChar char="v"/>
            </a:pPr>
            <a:r>
              <a:rPr lang="en-US" sz="3000" dirty="0" smtClean="0">
                <a:solidFill>
                  <a:schemeClr val="tx1"/>
                </a:solidFill>
                <a:latin typeface="Times New Roman"/>
                <a:cs typeface="Times New Roman"/>
              </a:rPr>
              <a:t>Identify clinical procedures that pertain to ophthalmology &amp; otology.</a:t>
            </a:r>
          </a:p>
          <a:p>
            <a:pPr marL="290513" indent="-290513">
              <a:buFont typeface="Wingdings" charset="2"/>
              <a:buChar char="v"/>
            </a:pPr>
            <a:r>
              <a:rPr lang="en-US" sz="3000" dirty="0" smtClean="0">
                <a:solidFill>
                  <a:schemeClr val="tx1"/>
                </a:solidFill>
                <a:latin typeface="Times New Roman"/>
                <a:cs typeface="Times New Roman"/>
              </a:rPr>
              <a:t>Apply your new knowledge to understanding medical terms in their proper contexts, such as medical reports &amp; records.</a:t>
            </a: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 697</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457196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310625"/>
            <a:ext cx="8214719" cy="1143000"/>
          </a:xfrm>
        </p:spPr>
        <p:txBody>
          <a:bodyPr>
            <a:normAutofit/>
          </a:bodyPr>
          <a:lstStyle/>
          <a:p>
            <a:pPr algn="ctr"/>
            <a:r>
              <a:rPr lang="en-US" sz="6000" b="1" dirty="0">
                <a:solidFill>
                  <a:srgbClr val="000090"/>
                </a:solidFill>
                <a:latin typeface="Times New Roman"/>
                <a:cs typeface="Times New Roman"/>
              </a:rPr>
              <a:t>The Eye: Cont.</a:t>
            </a:r>
          </a:p>
        </p:txBody>
      </p:sp>
      <p:sp>
        <p:nvSpPr>
          <p:cNvPr id="3" name="Content Placeholder 2"/>
          <p:cNvSpPr>
            <a:spLocks noGrp="1"/>
          </p:cNvSpPr>
          <p:nvPr>
            <p:ph idx="1"/>
          </p:nvPr>
        </p:nvSpPr>
        <p:spPr>
          <a:xfrm>
            <a:off x="462988" y="1271752"/>
            <a:ext cx="8214718" cy="5234961"/>
          </a:xfrm>
        </p:spPr>
        <p:txBody>
          <a:bodyPr>
            <a:noAutofit/>
          </a:bodyPr>
          <a:lstStyle/>
          <a:p>
            <a:pPr marL="290513" indent="-290513">
              <a:spcBef>
                <a:spcPts val="300"/>
              </a:spcBef>
              <a:buFont typeface="Wingdings" charset="2"/>
              <a:buChar char="v"/>
            </a:pPr>
            <a:r>
              <a:rPr lang="en-US" sz="2800" b="1" dirty="0" smtClean="0">
                <a:solidFill>
                  <a:schemeClr val="tx1"/>
                </a:solidFill>
                <a:latin typeface="Times New Roman"/>
                <a:cs typeface="Times New Roman"/>
              </a:rPr>
              <a:t>Optic disc </a:t>
            </a:r>
            <a:r>
              <a:rPr lang="en-US" sz="2800" dirty="0" smtClean="0">
                <a:solidFill>
                  <a:schemeClr val="tx1"/>
                </a:solidFill>
                <a:latin typeface="Times New Roman"/>
                <a:cs typeface="Times New Roman"/>
              </a:rPr>
              <a:t>= the region in the eye where the optic nerve meets the retina. Because there are no light receptor cell in the optic disc, it is known as the blind spot of the eye. </a:t>
            </a:r>
          </a:p>
          <a:p>
            <a:pPr marL="290513" indent="-290513">
              <a:spcBef>
                <a:spcPts val="300"/>
              </a:spcBef>
              <a:buFont typeface="Wingdings" charset="2"/>
              <a:buChar char="v"/>
            </a:pPr>
            <a:r>
              <a:rPr lang="en-US" sz="2800" b="1" dirty="0">
                <a:solidFill>
                  <a:schemeClr val="tx1"/>
                </a:solidFill>
                <a:latin typeface="Times New Roman"/>
                <a:cs typeface="Times New Roman"/>
              </a:rPr>
              <a:t>M</a:t>
            </a:r>
            <a:r>
              <a:rPr lang="en-US" sz="2800" b="1" dirty="0" smtClean="0">
                <a:solidFill>
                  <a:schemeClr val="tx1"/>
                </a:solidFill>
                <a:latin typeface="Times New Roman"/>
                <a:cs typeface="Times New Roman"/>
              </a:rPr>
              <a:t>acula</a:t>
            </a:r>
            <a:r>
              <a:rPr lang="en-US" sz="2800" dirty="0" smtClean="0">
                <a:solidFill>
                  <a:schemeClr val="tx1"/>
                </a:solidFill>
                <a:latin typeface="Times New Roman"/>
                <a:cs typeface="Times New Roman"/>
              </a:rPr>
              <a:t> = a small, oval, yellowish area adjacent to the optic disc. It contains a central depression called the fovea centralis, which is composed largely of cones &amp; is the location of the sharpest vision in the eye. If a portion of the fovea or macula is damaged, vision is reduced &amp; central-vision blindness occurs. </a:t>
            </a:r>
          </a:p>
          <a:p>
            <a:pPr marL="290513" indent="-290513">
              <a:spcBef>
                <a:spcPts val="300"/>
              </a:spcBef>
              <a:buFont typeface="Wingdings" charset="2"/>
              <a:buChar char="v"/>
            </a:pPr>
            <a:r>
              <a:rPr lang="en-US" sz="2800" dirty="0" smtClean="0">
                <a:solidFill>
                  <a:schemeClr val="tx1"/>
                </a:solidFill>
                <a:latin typeface="Times New Roman"/>
                <a:cs typeface="Times New Roman"/>
              </a:rPr>
              <a:t>The fundus of the eye is the posterior, inner part that is visualized through the ophthalmoscope.</a:t>
            </a: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Pages 700 – 701</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2545928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310625"/>
            <a:ext cx="8214719" cy="1143000"/>
          </a:xfrm>
        </p:spPr>
        <p:txBody>
          <a:bodyPr>
            <a:normAutofit/>
          </a:bodyPr>
          <a:lstStyle/>
          <a:p>
            <a:pPr algn="ctr"/>
            <a:r>
              <a:rPr lang="en-US" sz="6000" b="1" dirty="0" smtClean="0">
                <a:solidFill>
                  <a:srgbClr val="000090"/>
                </a:solidFill>
                <a:latin typeface="Times New Roman"/>
                <a:cs typeface="Times New Roman"/>
              </a:rPr>
              <a:t>Errors of Refraction</a:t>
            </a:r>
            <a:endParaRPr lang="en-US" sz="6000" b="1" dirty="0">
              <a:solidFill>
                <a:srgbClr val="000090"/>
              </a:solidFill>
              <a:latin typeface="Times New Roman"/>
              <a:cs typeface="Times New Roman"/>
            </a:endParaRP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Pages 708 – 709</a:t>
            </a:r>
            <a:endParaRPr lang="en-US" sz="3000" dirty="0">
              <a:solidFill>
                <a:srgbClr val="FFFFFF"/>
              </a:solidFill>
              <a:latin typeface="Times New Roman"/>
              <a:cs typeface="Times New Roman"/>
            </a:endParaRPr>
          </a:p>
        </p:txBody>
      </p:sp>
      <p:graphicFrame>
        <p:nvGraphicFramePr>
          <p:cNvPr id="7" name="Table 6"/>
          <p:cNvGraphicFramePr>
            <a:graphicFrameLocks noGrp="1"/>
          </p:cNvGraphicFramePr>
          <p:nvPr>
            <p:extLst>
              <p:ext uri="{D42A27DB-BD31-4B8C-83A1-F6EECF244321}">
                <p14:modId xmlns:p14="http://schemas.microsoft.com/office/powerpoint/2010/main" val="2482317727"/>
              </p:ext>
            </p:extLst>
          </p:nvPr>
        </p:nvGraphicFramePr>
        <p:xfrm>
          <a:off x="462986" y="1309304"/>
          <a:ext cx="8214719" cy="5196598"/>
        </p:xfrm>
        <a:graphic>
          <a:graphicData uri="http://schemas.openxmlformats.org/drawingml/2006/table">
            <a:tbl>
              <a:tblPr>
                <a:tableStyleId>{616DA210-FB5B-4158-B5E0-FEB733F419BA}</a:tableStyleId>
              </a:tblPr>
              <a:tblGrid>
                <a:gridCol w="2532462"/>
                <a:gridCol w="5682257"/>
              </a:tblGrid>
              <a:tr h="1726267">
                <a:tc>
                  <a:txBody>
                    <a:bodyPr/>
                    <a:lstStyle/>
                    <a:p>
                      <a:pPr marL="91440" algn="l" fontAlgn="b"/>
                      <a:r>
                        <a:rPr lang="en-US" sz="3000" b="1" u="none" strike="noStrike" dirty="0">
                          <a:effectLst/>
                          <a:latin typeface="Times New Roman" panose="02020603050405020304" pitchFamily="18" charset="0"/>
                          <a:cs typeface="Times New Roman" panose="02020603050405020304" pitchFamily="18" charset="0"/>
                        </a:rPr>
                        <a:t>astigmatism</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defective curvature of the cornea or lens of the eye</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872032">
                <a:tc>
                  <a:txBody>
                    <a:bodyPr/>
                    <a:lstStyle/>
                    <a:p>
                      <a:pPr marL="91440" algn="l" fontAlgn="b"/>
                      <a:r>
                        <a:rPr lang="en-US" sz="3000" b="1" u="none" strike="noStrike" dirty="0">
                          <a:effectLst/>
                          <a:latin typeface="Times New Roman" panose="02020603050405020304" pitchFamily="18" charset="0"/>
                          <a:cs typeface="Times New Roman" panose="02020603050405020304" pitchFamily="18" charset="0"/>
                        </a:rPr>
                        <a:t>hyperopia</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Farsightedness</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872032">
                <a:tc>
                  <a:txBody>
                    <a:bodyPr/>
                    <a:lstStyle/>
                    <a:p>
                      <a:pPr marL="91440" algn="l" fontAlgn="b"/>
                      <a:r>
                        <a:rPr lang="en-US" sz="3000" b="1" u="none" strike="noStrike" dirty="0">
                          <a:effectLst/>
                          <a:latin typeface="Times New Roman" panose="02020603050405020304" pitchFamily="18" charset="0"/>
                          <a:cs typeface="Times New Roman" panose="02020603050405020304" pitchFamily="18" charset="0"/>
                        </a:rPr>
                        <a:t>myopia</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91440" algn="l" fontAlgn="b"/>
                      <a:r>
                        <a:rPr lang="en-US" sz="3000" u="none" strike="noStrike" dirty="0" smtClean="0">
                          <a:effectLst/>
                          <a:latin typeface="Times New Roman" panose="02020603050405020304" pitchFamily="18" charset="0"/>
                          <a:cs typeface="Times New Roman" panose="02020603050405020304" pitchFamily="18" charset="0"/>
                        </a:rPr>
                        <a:t>Nearsightedness</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r h="1726267">
                <a:tc>
                  <a:txBody>
                    <a:bodyPr/>
                    <a:lstStyle/>
                    <a:p>
                      <a:pPr marL="91440" algn="l" fontAlgn="b"/>
                      <a:r>
                        <a:rPr lang="en-US" sz="3000" b="1" u="none" strike="noStrike" dirty="0" smtClean="0">
                          <a:effectLst/>
                          <a:latin typeface="Times New Roman" panose="02020603050405020304" pitchFamily="18" charset="0"/>
                          <a:cs typeface="Times New Roman" panose="02020603050405020304" pitchFamily="18" charset="0"/>
                        </a:rPr>
                        <a:t>presbyopia</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Impairment of vision as a result of old age</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3324872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472948"/>
            <a:ext cx="8214719" cy="968319"/>
          </a:xfrm>
        </p:spPr>
        <p:txBody>
          <a:bodyPr>
            <a:noAutofit/>
          </a:bodyPr>
          <a:lstStyle/>
          <a:p>
            <a:pPr algn="ctr"/>
            <a:r>
              <a:rPr lang="en-US" sz="6000" b="1" dirty="0" smtClean="0">
                <a:solidFill>
                  <a:srgbClr val="000090"/>
                </a:solidFill>
                <a:latin typeface="Times New Roman"/>
                <a:cs typeface="Times New Roman"/>
              </a:rPr>
              <a:t>Pathology – The Eye</a:t>
            </a:r>
            <a:endParaRPr lang="en-US" sz="6000" b="1" dirty="0">
              <a:solidFill>
                <a:srgbClr val="000090"/>
              </a:solidFill>
              <a:latin typeface="Times New Roman"/>
              <a:cs typeface="Times New Roman"/>
            </a:endParaRP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Pages 710 – 711</a:t>
            </a:r>
            <a:endParaRPr lang="en-US" sz="3000" dirty="0">
              <a:solidFill>
                <a:srgbClr val="FFFFFF"/>
              </a:solidFill>
              <a:latin typeface="Times New Roman"/>
              <a:cs typeface="Times New Roman"/>
            </a:endParaRPr>
          </a:p>
        </p:txBody>
      </p:sp>
      <p:graphicFrame>
        <p:nvGraphicFramePr>
          <p:cNvPr id="6" name="Table 5"/>
          <p:cNvGraphicFramePr>
            <a:graphicFrameLocks noGrp="1"/>
          </p:cNvGraphicFramePr>
          <p:nvPr>
            <p:extLst>
              <p:ext uri="{D42A27DB-BD31-4B8C-83A1-F6EECF244321}">
                <p14:modId xmlns:p14="http://schemas.microsoft.com/office/powerpoint/2010/main" val="2105001607"/>
              </p:ext>
            </p:extLst>
          </p:nvPr>
        </p:nvGraphicFramePr>
        <p:xfrm>
          <a:off x="484006" y="1342502"/>
          <a:ext cx="8204209" cy="5152889"/>
        </p:xfrm>
        <a:graphic>
          <a:graphicData uri="http://schemas.openxmlformats.org/drawingml/2006/table">
            <a:tbl>
              <a:tblPr>
                <a:tableStyleId>{616DA210-FB5B-4158-B5E0-FEB733F419BA}</a:tableStyleId>
              </a:tblPr>
              <a:tblGrid>
                <a:gridCol w="2206642"/>
                <a:gridCol w="5997567"/>
              </a:tblGrid>
              <a:tr h="938516">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cataract</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Clouding of the lens, causing decreased vision</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240">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chalazion</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Small, hard, cystic mass on the eyelid</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37342">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diabetic </a:t>
                      </a:r>
                      <a:r>
                        <a:rPr lang="en-US" sz="3000" u="none" strike="noStrike" dirty="0" smtClean="0">
                          <a:effectLst/>
                          <a:latin typeface="Times New Roman" panose="02020603050405020304" pitchFamily="18" charset="0"/>
                          <a:cs typeface="Times New Roman" panose="02020603050405020304" pitchFamily="18" charset="0"/>
                        </a:rPr>
                        <a:t>retinopathy</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Retinal effects of diabetes mellitus include </a:t>
                      </a:r>
                      <a:r>
                        <a:rPr lang="en-US" sz="3000" u="none" strike="noStrike" dirty="0" smtClean="0">
                          <a:effectLst/>
                          <a:latin typeface="Times New Roman" panose="02020603050405020304" pitchFamily="18" charset="0"/>
                          <a:cs typeface="Times New Roman" panose="02020603050405020304" pitchFamily="18" charset="0"/>
                        </a:rPr>
                        <a:t>micro aneurysms, </a:t>
                      </a:r>
                      <a:r>
                        <a:rPr lang="en-US" sz="3000" u="none" strike="noStrike" dirty="0">
                          <a:effectLst/>
                          <a:latin typeface="Times New Roman" panose="02020603050405020304" pitchFamily="18" charset="0"/>
                          <a:cs typeface="Times New Roman" panose="02020603050405020304" pitchFamily="18" charset="0"/>
                        </a:rPr>
                        <a:t>hemorrhages, dilation </a:t>
                      </a:r>
                      <a:r>
                        <a:rPr lang="en-US" sz="3000" u="none" strike="noStrike" dirty="0" smtClean="0">
                          <a:effectLst/>
                          <a:latin typeface="Times New Roman" panose="02020603050405020304" pitchFamily="18" charset="0"/>
                          <a:cs typeface="Times New Roman" panose="02020603050405020304" pitchFamily="18" charset="0"/>
                        </a:rPr>
                        <a:t>of </a:t>
                      </a:r>
                      <a:r>
                        <a:rPr lang="en-US" sz="3000" u="none" strike="noStrike" dirty="0">
                          <a:effectLst/>
                          <a:latin typeface="Times New Roman" panose="02020603050405020304" pitchFamily="18" charset="0"/>
                          <a:cs typeface="Times New Roman" panose="02020603050405020304" pitchFamily="18" charset="0"/>
                        </a:rPr>
                        <a:t>the retinal veins, &amp; neovascularization (new blood vessels form in the retina).</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04791">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glaucoma</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Increased intraocular pressure results in damage to the retina &amp; optic nerve with loss of vision</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55823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472948"/>
            <a:ext cx="8214719" cy="968319"/>
          </a:xfrm>
        </p:spPr>
        <p:txBody>
          <a:bodyPr>
            <a:noAutofit/>
          </a:bodyPr>
          <a:lstStyle/>
          <a:p>
            <a:pPr algn="ctr"/>
            <a:r>
              <a:rPr lang="en-US" sz="5300" b="1" dirty="0" smtClean="0">
                <a:solidFill>
                  <a:srgbClr val="000090"/>
                </a:solidFill>
                <a:latin typeface="Times New Roman"/>
                <a:cs typeface="Times New Roman"/>
              </a:rPr>
              <a:t>Pathology – The Eye: Cont.</a:t>
            </a:r>
            <a:endParaRPr lang="en-US" sz="5300" b="1" dirty="0">
              <a:solidFill>
                <a:srgbClr val="000090"/>
              </a:solidFill>
              <a:latin typeface="Times New Roman"/>
              <a:cs typeface="Times New Roman"/>
            </a:endParaRP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Pages 712 – 713</a:t>
            </a:r>
            <a:endParaRPr lang="en-US" sz="3000" dirty="0">
              <a:solidFill>
                <a:srgbClr val="FFFFFF"/>
              </a:solidFill>
              <a:latin typeface="Times New Roman"/>
              <a:cs typeface="Times New Roman"/>
            </a:endParaRPr>
          </a:p>
        </p:txBody>
      </p:sp>
      <p:graphicFrame>
        <p:nvGraphicFramePr>
          <p:cNvPr id="6" name="Table 5"/>
          <p:cNvGraphicFramePr>
            <a:graphicFrameLocks noGrp="1"/>
          </p:cNvGraphicFramePr>
          <p:nvPr>
            <p:extLst>
              <p:ext uri="{D42A27DB-BD31-4B8C-83A1-F6EECF244321}">
                <p14:modId xmlns:p14="http://schemas.microsoft.com/office/powerpoint/2010/main" val="601828708"/>
              </p:ext>
            </p:extLst>
          </p:nvPr>
        </p:nvGraphicFramePr>
        <p:xfrm>
          <a:off x="473496" y="1321483"/>
          <a:ext cx="8204209" cy="5194930"/>
        </p:xfrm>
        <a:graphic>
          <a:graphicData uri="http://schemas.openxmlformats.org/drawingml/2006/table">
            <a:tbl>
              <a:tblPr>
                <a:tableStyleId>{616DA210-FB5B-4158-B5E0-FEB733F419BA}</a:tableStyleId>
              </a:tblPr>
              <a:tblGrid>
                <a:gridCol w="2206642"/>
                <a:gridCol w="5997567"/>
              </a:tblGrid>
              <a:tr h="1555177">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hordelum (stye or sty)</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Localized, purulent, inflammatory </a:t>
                      </a:r>
                      <a:r>
                        <a:rPr lang="en-US" sz="3000" u="none" strike="noStrike" dirty="0" smtClean="0">
                          <a:effectLst/>
                          <a:latin typeface="Times New Roman" panose="02020603050405020304" pitchFamily="18" charset="0"/>
                          <a:cs typeface="Times New Roman" panose="02020603050405020304" pitchFamily="18" charset="0"/>
                        </a:rPr>
                        <a:t>staphylococcal </a:t>
                      </a:r>
                      <a:r>
                        <a:rPr lang="en-US" sz="3000" u="none" strike="noStrike" dirty="0">
                          <a:effectLst/>
                          <a:latin typeface="Times New Roman" panose="02020603050405020304" pitchFamily="18" charset="0"/>
                          <a:cs typeface="Times New Roman" panose="02020603050405020304" pitchFamily="18" charset="0"/>
                        </a:rPr>
                        <a:t>infection of a sebacous oil-producing gland in the eyelid</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8986">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macular degeneration</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Progressive damage to the macula area of the retina</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8986">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nystagmus</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Repetitive rhythmic movements of one or both eyes</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38986">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retinal detachment</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Two layers of the retina separate from each other</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2795">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strabismus</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Abnormal deviation of the eye</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849" marR="5849" marT="584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25433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386449"/>
            <a:ext cx="8214719" cy="968319"/>
          </a:xfrm>
        </p:spPr>
        <p:txBody>
          <a:bodyPr>
            <a:noAutofit/>
          </a:bodyPr>
          <a:lstStyle/>
          <a:p>
            <a:pPr algn="ctr"/>
            <a:r>
              <a:rPr lang="en-US" sz="4900" b="1" dirty="0" smtClean="0">
                <a:solidFill>
                  <a:srgbClr val="000090"/>
                </a:solidFill>
                <a:latin typeface="Times New Roman"/>
                <a:cs typeface="Times New Roman"/>
              </a:rPr>
              <a:t>Clinical Procedures – The Eye</a:t>
            </a:r>
            <a:endParaRPr lang="en-US" sz="4900" b="1" dirty="0">
              <a:solidFill>
                <a:srgbClr val="000090"/>
              </a:solidFill>
              <a:latin typeface="Times New Roman"/>
              <a:cs typeface="Times New Roman"/>
            </a:endParaRPr>
          </a:p>
        </p:txBody>
      </p:sp>
      <p:sp>
        <p:nvSpPr>
          <p:cNvPr id="3" name="Content Placeholder 2"/>
          <p:cNvSpPr>
            <a:spLocks noGrp="1"/>
          </p:cNvSpPr>
          <p:nvPr>
            <p:ph idx="1"/>
          </p:nvPr>
        </p:nvSpPr>
        <p:spPr>
          <a:xfrm>
            <a:off x="462988" y="1227374"/>
            <a:ext cx="8214718" cy="611943"/>
          </a:xfrm>
        </p:spPr>
        <p:txBody>
          <a:bodyPr>
            <a:normAutofit/>
          </a:bodyPr>
          <a:lstStyle/>
          <a:p>
            <a:pPr marL="0" indent="0">
              <a:buNone/>
            </a:pPr>
            <a:r>
              <a:rPr lang="en-US" sz="3000" b="1" dirty="0" smtClean="0">
                <a:solidFill>
                  <a:srgbClr val="7030A0"/>
                </a:solidFill>
                <a:latin typeface="Times New Roman"/>
                <a:cs typeface="Times New Roman"/>
              </a:rPr>
              <a:t>Diagnostic</a:t>
            </a: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Pages 714 – 715</a:t>
            </a:r>
            <a:endParaRPr lang="en-US" sz="3000" dirty="0">
              <a:solidFill>
                <a:srgbClr val="FFFFFF"/>
              </a:solidFill>
              <a:latin typeface="Times New Roman"/>
              <a:cs typeface="Times New Roman"/>
            </a:endParaRPr>
          </a:p>
        </p:txBody>
      </p:sp>
      <p:graphicFrame>
        <p:nvGraphicFramePr>
          <p:cNvPr id="5" name="Table 4"/>
          <p:cNvGraphicFramePr>
            <a:graphicFrameLocks noGrp="1"/>
          </p:cNvGraphicFramePr>
          <p:nvPr>
            <p:extLst>
              <p:ext uri="{D42A27DB-BD31-4B8C-83A1-F6EECF244321}">
                <p14:modId xmlns:p14="http://schemas.microsoft.com/office/powerpoint/2010/main" val="2974342498"/>
              </p:ext>
            </p:extLst>
          </p:nvPr>
        </p:nvGraphicFramePr>
        <p:xfrm>
          <a:off x="462988" y="1703990"/>
          <a:ext cx="8214718" cy="4854465"/>
        </p:xfrm>
        <a:graphic>
          <a:graphicData uri="http://schemas.openxmlformats.org/drawingml/2006/table">
            <a:tbl>
              <a:tblPr>
                <a:tableStyleId>{616DA210-FB5B-4158-B5E0-FEB733F419BA}</a:tableStyleId>
              </a:tblPr>
              <a:tblGrid>
                <a:gridCol w="2542971"/>
                <a:gridCol w="5671747"/>
              </a:tblGrid>
              <a:tr h="1320956">
                <a:tc>
                  <a:txBody>
                    <a:bodyPr/>
                    <a:lstStyle/>
                    <a:p>
                      <a:pPr marL="91440" algn="l" fontAlgn="b"/>
                      <a:r>
                        <a:rPr lang="en-US" sz="2800" u="none" strike="noStrike" dirty="0" smtClean="0">
                          <a:effectLst/>
                          <a:latin typeface="Times New Roman" panose="02020603050405020304" pitchFamily="18" charset="0"/>
                          <a:cs typeface="Times New Roman" panose="02020603050405020304" pitchFamily="18" charset="0"/>
                        </a:rPr>
                        <a:t>fluorescein </a:t>
                      </a:r>
                      <a:r>
                        <a:rPr lang="en-US" sz="2800" u="none" strike="noStrike" dirty="0">
                          <a:effectLst/>
                          <a:latin typeface="Times New Roman" panose="02020603050405020304" pitchFamily="18" charset="0"/>
                          <a:cs typeface="Times New Roman" panose="02020603050405020304" pitchFamily="18" charset="0"/>
                        </a:rPr>
                        <a:t>angiography</a:t>
                      </a:r>
                      <a:endParaRPr lang="en-US"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017" marR="8017" marT="8017" marB="0" anchor="ctr"/>
                </a:tc>
                <a:tc>
                  <a:txBody>
                    <a:bodyPr/>
                    <a:lstStyle/>
                    <a:p>
                      <a:pPr marL="91440" algn="l" fontAlgn="b"/>
                      <a:r>
                        <a:rPr lang="en-US" sz="2800" u="none" strike="noStrike" dirty="0">
                          <a:effectLst/>
                          <a:latin typeface="Times New Roman" panose="02020603050405020304" pitchFamily="18" charset="0"/>
                          <a:cs typeface="Times New Roman" panose="02020603050405020304" pitchFamily="18" charset="0"/>
                        </a:rPr>
                        <a:t>Intravenous injection of </a:t>
                      </a:r>
                      <a:r>
                        <a:rPr lang="en-US" sz="2800" u="none" strike="noStrike" dirty="0" smtClean="0">
                          <a:effectLst/>
                          <a:latin typeface="Times New Roman" panose="02020603050405020304" pitchFamily="18" charset="0"/>
                          <a:cs typeface="Times New Roman" panose="02020603050405020304" pitchFamily="18" charset="0"/>
                        </a:rPr>
                        <a:t>fluorescein </a:t>
                      </a:r>
                      <a:r>
                        <a:rPr lang="en-US" sz="2800" u="none" strike="noStrike" dirty="0">
                          <a:effectLst/>
                          <a:latin typeface="Times New Roman" panose="02020603050405020304" pitchFamily="18" charset="0"/>
                          <a:cs typeface="Times New Roman" panose="02020603050405020304" pitchFamily="18" charset="0"/>
                        </a:rPr>
                        <a:t>(a dye) followed by serial photographs of the retina through dilated pupils</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7" marR="8017" marT="8017" marB="0" anchor="ctr"/>
                </a:tc>
              </a:tr>
              <a:tr h="883377">
                <a:tc>
                  <a:txBody>
                    <a:bodyPr/>
                    <a:lstStyle/>
                    <a:p>
                      <a:pPr marL="91440" algn="l" fontAlgn="b"/>
                      <a:r>
                        <a:rPr lang="en-US" sz="2800" u="none" strike="noStrike" dirty="0">
                          <a:effectLst/>
                          <a:latin typeface="Times New Roman" panose="02020603050405020304" pitchFamily="18" charset="0"/>
                          <a:cs typeface="Times New Roman" panose="02020603050405020304" pitchFamily="18" charset="0"/>
                        </a:rPr>
                        <a:t>ophthalmoscopy</a:t>
                      </a:r>
                      <a:endParaRPr lang="en-US"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017" marR="8017" marT="8017" marB="0" anchor="ctr"/>
                </a:tc>
                <a:tc>
                  <a:txBody>
                    <a:bodyPr/>
                    <a:lstStyle/>
                    <a:p>
                      <a:pPr marL="91440" algn="l" fontAlgn="b"/>
                      <a:r>
                        <a:rPr lang="en-US" sz="2800" u="none" strike="noStrike" dirty="0">
                          <a:effectLst/>
                          <a:latin typeface="Times New Roman" panose="02020603050405020304" pitchFamily="18" charset="0"/>
                          <a:cs typeface="Times New Roman" panose="02020603050405020304" pitchFamily="18" charset="0"/>
                        </a:rPr>
                        <a:t>Visual examination of the interior of the eye</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7" marR="8017" marT="8017" marB="0" anchor="ctr"/>
                </a:tc>
              </a:tr>
              <a:tr h="1320956">
                <a:tc>
                  <a:txBody>
                    <a:bodyPr/>
                    <a:lstStyle/>
                    <a:p>
                      <a:pPr marL="91440" algn="l" fontAlgn="b"/>
                      <a:r>
                        <a:rPr lang="en-US" sz="2800" u="none" strike="noStrike" dirty="0">
                          <a:effectLst/>
                          <a:latin typeface="Times New Roman" panose="02020603050405020304" pitchFamily="18" charset="0"/>
                          <a:cs typeface="Times New Roman" panose="02020603050405020304" pitchFamily="18" charset="0"/>
                        </a:rPr>
                        <a:t>slit lamp microscopy</a:t>
                      </a:r>
                      <a:endParaRPr lang="en-US"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017" marR="8017" marT="8017" marB="0" anchor="ctr"/>
                </a:tc>
                <a:tc>
                  <a:txBody>
                    <a:bodyPr/>
                    <a:lstStyle/>
                    <a:p>
                      <a:pPr marL="91440" algn="l" fontAlgn="b"/>
                      <a:r>
                        <a:rPr lang="en-US" sz="2800" u="none" strike="noStrike" dirty="0">
                          <a:effectLst/>
                          <a:latin typeface="Times New Roman" panose="02020603050405020304" pitchFamily="18" charset="0"/>
                          <a:cs typeface="Times New Roman" panose="02020603050405020304" pitchFamily="18" charset="0"/>
                        </a:rPr>
                        <a:t>Examination of anterior ocular structures under microscopic magnification</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7" marR="8017" marT="8017" marB="0" anchor="ctr"/>
                </a:tc>
              </a:tr>
              <a:tr h="445799">
                <a:tc>
                  <a:txBody>
                    <a:bodyPr/>
                    <a:lstStyle/>
                    <a:p>
                      <a:pPr marL="91440" algn="l" fontAlgn="b"/>
                      <a:r>
                        <a:rPr lang="en-US" sz="2800" u="none" strike="noStrike" dirty="0">
                          <a:effectLst/>
                          <a:latin typeface="Times New Roman" panose="02020603050405020304" pitchFamily="18" charset="0"/>
                          <a:cs typeface="Times New Roman" panose="02020603050405020304" pitchFamily="18" charset="0"/>
                        </a:rPr>
                        <a:t>visual acuity test</a:t>
                      </a:r>
                      <a:endParaRPr lang="en-US"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017" marR="8017" marT="8017" marB="0" anchor="ctr"/>
                </a:tc>
                <a:tc>
                  <a:txBody>
                    <a:bodyPr/>
                    <a:lstStyle/>
                    <a:p>
                      <a:pPr marL="91440" algn="l" fontAlgn="b"/>
                      <a:r>
                        <a:rPr lang="en-US" sz="2800" u="none" strike="noStrike" dirty="0">
                          <a:effectLst/>
                          <a:latin typeface="Times New Roman" panose="02020603050405020304" pitchFamily="18" charset="0"/>
                          <a:cs typeface="Times New Roman" panose="02020603050405020304" pitchFamily="18" charset="0"/>
                        </a:rPr>
                        <a:t>Clarity of vision is assessed</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7" marR="8017" marT="8017" marB="0" anchor="ctr"/>
                </a:tc>
              </a:tr>
              <a:tr h="883377">
                <a:tc>
                  <a:txBody>
                    <a:bodyPr/>
                    <a:lstStyle/>
                    <a:p>
                      <a:pPr marL="91440" algn="l" fontAlgn="b"/>
                      <a:r>
                        <a:rPr lang="en-US" sz="2800" u="none" strike="noStrike" dirty="0">
                          <a:effectLst/>
                          <a:latin typeface="Times New Roman" panose="02020603050405020304" pitchFamily="18" charset="0"/>
                          <a:cs typeface="Times New Roman" panose="02020603050405020304" pitchFamily="18" charset="0"/>
                        </a:rPr>
                        <a:t>visual field test</a:t>
                      </a:r>
                      <a:endParaRPr lang="en-US" sz="2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017" marR="8017" marT="8017" marB="0" anchor="ctr"/>
                </a:tc>
                <a:tc>
                  <a:txBody>
                    <a:bodyPr/>
                    <a:lstStyle/>
                    <a:p>
                      <a:pPr marL="91440" algn="l" fontAlgn="b"/>
                      <a:r>
                        <a:rPr lang="en-US" sz="2800" u="none" strike="noStrike" dirty="0">
                          <a:effectLst/>
                          <a:latin typeface="Times New Roman" panose="02020603050405020304" pitchFamily="18" charset="0"/>
                          <a:cs typeface="Times New Roman" panose="02020603050405020304" pitchFamily="18" charset="0"/>
                        </a:rPr>
                        <a:t>Measurement of the entire scope of vision (peripheral &amp; central).</a:t>
                      </a:r>
                      <a:endParaRPr lang="en-US" sz="2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017" marR="8017" marT="8017" marB="0" anchor="ctr"/>
                </a:tc>
              </a:tr>
            </a:tbl>
          </a:graphicData>
        </a:graphic>
      </p:graphicFrame>
    </p:spTree>
    <p:extLst>
      <p:ext uri="{BB962C8B-B14F-4D97-AF65-F5344CB8AC3E}">
        <p14:creationId xmlns:p14="http://schemas.microsoft.com/office/powerpoint/2010/main" val="1400700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386449"/>
            <a:ext cx="8214719" cy="968319"/>
          </a:xfrm>
        </p:spPr>
        <p:txBody>
          <a:bodyPr>
            <a:noAutofit/>
          </a:bodyPr>
          <a:lstStyle/>
          <a:p>
            <a:pPr algn="ctr"/>
            <a:r>
              <a:rPr lang="en-US" sz="4900" b="1" dirty="0" smtClean="0">
                <a:solidFill>
                  <a:srgbClr val="000090"/>
                </a:solidFill>
                <a:latin typeface="Times New Roman"/>
                <a:cs typeface="Times New Roman"/>
              </a:rPr>
              <a:t>Clinical Procedures – The Eye</a:t>
            </a:r>
            <a:endParaRPr lang="en-US" sz="4900" b="1" dirty="0">
              <a:solidFill>
                <a:srgbClr val="000090"/>
              </a:solidFill>
              <a:latin typeface="Times New Roman"/>
              <a:cs typeface="Times New Roman"/>
            </a:endParaRPr>
          </a:p>
        </p:txBody>
      </p:sp>
      <p:sp>
        <p:nvSpPr>
          <p:cNvPr id="3" name="Content Placeholder 2"/>
          <p:cNvSpPr>
            <a:spLocks noGrp="1"/>
          </p:cNvSpPr>
          <p:nvPr>
            <p:ph idx="1"/>
          </p:nvPr>
        </p:nvSpPr>
        <p:spPr>
          <a:xfrm>
            <a:off x="462988" y="1185334"/>
            <a:ext cx="8214718" cy="632963"/>
          </a:xfrm>
        </p:spPr>
        <p:txBody>
          <a:bodyPr>
            <a:normAutofit/>
          </a:bodyPr>
          <a:lstStyle/>
          <a:p>
            <a:pPr marL="0" indent="0">
              <a:buNone/>
            </a:pPr>
            <a:r>
              <a:rPr lang="en-US" sz="3000" b="1" dirty="0" smtClean="0">
                <a:solidFill>
                  <a:srgbClr val="7030A0"/>
                </a:solidFill>
                <a:latin typeface="Times New Roman"/>
                <a:cs typeface="Times New Roman"/>
              </a:rPr>
              <a:t>Treatment</a:t>
            </a:r>
            <a:endParaRPr lang="en-US" sz="3000" b="1" dirty="0">
              <a:solidFill>
                <a:srgbClr val="7030A0"/>
              </a:solidFill>
              <a:latin typeface="Times New Roman"/>
              <a:cs typeface="Times New Roman"/>
            </a:endParaRP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Pages 716 – 717</a:t>
            </a:r>
            <a:endParaRPr lang="en-US" sz="3000" dirty="0">
              <a:solidFill>
                <a:srgbClr val="FFFFFF"/>
              </a:solidFill>
              <a:latin typeface="Times New Roman"/>
              <a:cs typeface="Times New Roman"/>
            </a:endParaRPr>
          </a:p>
        </p:txBody>
      </p:sp>
      <p:graphicFrame>
        <p:nvGraphicFramePr>
          <p:cNvPr id="5" name="Table 4"/>
          <p:cNvGraphicFramePr>
            <a:graphicFrameLocks noGrp="1"/>
          </p:cNvGraphicFramePr>
          <p:nvPr>
            <p:extLst>
              <p:ext uri="{D42A27DB-BD31-4B8C-83A1-F6EECF244321}">
                <p14:modId xmlns:p14="http://schemas.microsoft.com/office/powerpoint/2010/main" val="77605732"/>
              </p:ext>
            </p:extLst>
          </p:nvPr>
        </p:nvGraphicFramePr>
        <p:xfrm>
          <a:off x="462988" y="1634359"/>
          <a:ext cx="8214718" cy="4861034"/>
        </p:xfrm>
        <a:graphic>
          <a:graphicData uri="http://schemas.openxmlformats.org/drawingml/2006/table">
            <a:tbl>
              <a:tblPr>
                <a:tableStyleId>{616DA210-FB5B-4158-B5E0-FEB733F419BA}</a:tableStyleId>
              </a:tblPr>
              <a:tblGrid>
                <a:gridCol w="3163081"/>
                <a:gridCol w="5051637"/>
              </a:tblGrid>
              <a:tr h="490786">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enucleation</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388" marR="7388" marT="7388" marB="0" anchor="ct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Removal of the entire eyeball</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88" marR="7388" marT="7388" marB="0" anchor="ctr"/>
                </a:tc>
              </a:tr>
              <a:tr h="490786">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keratoplasty</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388" marR="7388" marT="7388" marB="0" anchor="ct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Surgical repair of he cornea</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88" marR="7388" marT="7388" marB="0" anchor="ctr"/>
                </a:tc>
              </a:tr>
              <a:tr h="1939731">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laser photocoagulation</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388" marR="7388" marT="7388" marB="0" anchor="ct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Intense, precisely focused light beam creates an inflammatory reaction the seals retinal tears &amp; leaky retinal blood vessels.</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88" marR="7388" marT="7388" marB="0" anchor="ctr"/>
                </a:tc>
              </a:tr>
              <a:tr h="1939731">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LASIK</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388" marR="7388" marT="7388" marB="0" anchor="ct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Use of an excimer laser to correct errors of refraction (myopia, hyperopia, &amp; astigmatism)</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88" marR="7388" marT="7388" marB="0" anchor="ctr"/>
                </a:tc>
              </a:tr>
            </a:tbl>
          </a:graphicData>
        </a:graphic>
      </p:graphicFrame>
    </p:spTree>
    <p:extLst>
      <p:ext uri="{BB962C8B-B14F-4D97-AF65-F5344CB8AC3E}">
        <p14:creationId xmlns:p14="http://schemas.microsoft.com/office/powerpoint/2010/main" val="2608100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444992"/>
            <a:ext cx="8214719" cy="752126"/>
          </a:xfrm>
        </p:spPr>
        <p:txBody>
          <a:bodyPr>
            <a:noAutofit/>
          </a:bodyPr>
          <a:lstStyle/>
          <a:p>
            <a:pPr algn="ctr"/>
            <a:r>
              <a:rPr lang="en-US" sz="3900" b="1" dirty="0" smtClean="0">
                <a:solidFill>
                  <a:srgbClr val="000090"/>
                </a:solidFill>
                <a:latin typeface="Times New Roman"/>
                <a:cs typeface="Times New Roman"/>
              </a:rPr>
              <a:t>Clinical Procedures – The Eye: Cont.</a:t>
            </a:r>
            <a:endParaRPr lang="en-US" sz="3900" b="1" dirty="0">
              <a:solidFill>
                <a:srgbClr val="000090"/>
              </a:solidFill>
              <a:latin typeface="Times New Roman"/>
              <a:cs typeface="Times New Roman"/>
            </a:endParaRPr>
          </a:p>
        </p:txBody>
      </p:sp>
      <p:sp>
        <p:nvSpPr>
          <p:cNvPr id="3" name="Content Placeholder 2"/>
          <p:cNvSpPr>
            <a:spLocks noGrp="1"/>
          </p:cNvSpPr>
          <p:nvPr>
            <p:ph idx="1"/>
          </p:nvPr>
        </p:nvSpPr>
        <p:spPr>
          <a:xfrm>
            <a:off x="462988" y="1048704"/>
            <a:ext cx="8214718" cy="632963"/>
          </a:xfrm>
        </p:spPr>
        <p:txBody>
          <a:bodyPr>
            <a:normAutofit/>
          </a:bodyPr>
          <a:lstStyle/>
          <a:p>
            <a:pPr marL="0" indent="0">
              <a:buNone/>
            </a:pPr>
            <a:r>
              <a:rPr lang="en-US" sz="3000" b="1" dirty="0" smtClean="0">
                <a:solidFill>
                  <a:srgbClr val="7030A0"/>
                </a:solidFill>
                <a:latin typeface="Times New Roman"/>
                <a:cs typeface="Times New Roman"/>
              </a:rPr>
              <a:t>Treatment</a:t>
            </a:r>
            <a:endParaRPr lang="en-US" sz="3000" b="1" dirty="0">
              <a:solidFill>
                <a:srgbClr val="7030A0"/>
              </a:solidFill>
              <a:latin typeface="Times New Roman"/>
              <a:cs typeface="Times New Roman"/>
            </a:endParaRP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Pages 716 – 717</a:t>
            </a:r>
            <a:endParaRPr lang="en-US" sz="3000" dirty="0">
              <a:solidFill>
                <a:srgbClr val="FFFFFF"/>
              </a:solidFill>
              <a:latin typeface="Times New Roman"/>
              <a:cs typeface="Times New Roman"/>
            </a:endParaRPr>
          </a:p>
        </p:txBody>
      </p:sp>
      <p:graphicFrame>
        <p:nvGraphicFramePr>
          <p:cNvPr id="5" name="Table 4"/>
          <p:cNvGraphicFramePr>
            <a:graphicFrameLocks noGrp="1"/>
          </p:cNvGraphicFramePr>
          <p:nvPr>
            <p:extLst>
              <p:ext uri="{D42A27DB-BD31-4B8C-83A1-F6EECF244321}">
                <p14:modId xmlns:p14="http://schemas.microsoft.com/office/powerpoint/2010/main" val="1811054076"/>
              </p:ext>
            </p:extLst>
          </p:nvPr>
        </p:nvGraphicFramePr>
        <p:xfrm>
          <a:off x="462988" y="1634359"/>
          <a:ext cx="8214718" cy="4913586"/>
        </p:xfrm>
        <a:graphic>
          <a:graphicData uri="http://schemas.openxmlformats.org/drawingml/2006/table">
            <a:tbl>
              <a:tblPr>
                <a:tableStyleId>{616DA210-FB5B-4158-B5E0-FEB733F419BA}</a:tableStyleId>
              </a:tblPr>
              <a:tblGrid>
                <a:gridCol w="3352267"/>
                <a:gridCol w="4862451"/>
              </a:tblGrid>
              <a:tr h="2806150">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phacoemulsification</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388" marR="7388" marT="7388" marB="0" anchor="ct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Ultrasonic vibrations break up the lens; the pieces are then aspirated </a:t>
                      </a:r>
                      <a:r>
                        <a:rPr lang="en-US" sz="3000" u="none" strike="noStrike" dirty="0" smtClean="0">
                          <a:effectLst/>
                          <a:latin typeface="Times New Roman" panose="02020603050405020304" pitchFamily="18" charset="0"/>
                          <a:cs typeface="Times New Roman" panose="02020603050405020304" pitchFamily="18" charset="0"/>
                        </a:rPr>
                        <a:t>through </a:t>
                      </a:r>
                      <a:r>
                        <a:rPr lang="en-US" sz="3000" u="none" strike="noStrike" dirty="0">
                          <a:effectLst/>
                          <a:latin typeface="Times New Roman" panose="02020603050405020304" pitchFamily="18" charset="0"/>
                          <a:cs typeface="Times New Roman" panose="02020603050405020304" pitchFamily="18" charset="0"/>
                        </a:rPr>
                        <a:t>the ultrasonic probe.</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88" marR="7388" marT="7388" marB="0" anchor="ctr"/>
                </a:tc>
              </a:tr>
              <a:tr h="2107436">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scleral buckle</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388" marR="7388" marT="7388" marB="0" anchor="ct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Suture of a </a:t>
                      </a:r>
                      <a:r>
                        <a:rPr lang="en-US" sz="3000" u="none" strike="noStrike" dirty="0" smtClean="0">
                          <a:effectLst/>
                          <a:latin typeface="Times New Roman" panose="02020603050405020304" pitchFamily="18" charset="0"/>
                          <a:cs typeface="Times New Roman" panose="02020603050405020304" pitchFamily="18" charset="0"/>
                        </a:rPr>
                        <a:t>silicone </a:t>
                      </a:r>
                      <a:r>
                        <a:rPr lang="en-US" sz="3000" u="none" strike="noStrike" dirty="0">
                          <a:effectLst/>
                          <a:latin typeface="Times New Roman" panose="02020603050405020304" pitchFamily="18" charset="0"/>
                          <a:cs typeface="Times New Roman" panose="02020603050405020304" pitchFamily="18" charset="0"/>
                        </a:rPr>
                        <a:t>band to the sclera over a detached portion of the retina</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388" marR="7388" marT="7388" marB="0" anchor="ctr"/>
                </a:tc>
              </a:tr>
            </a:tbl>
          </a:graphicData>
        </a:graphic>
      </p:graphicFrame>
    </p:spTree>
    <p:extLst>
      <p:ext uri="{BB962C8B-B14F-4D97-AF65-F5344CB8AC3E}">
        <p14:creationId xmlns:p14="http://schemas.microsoft.com/office/powerpoint/2010/main" val="2021973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472948"/>
            <a:ext cx="8214719" cy="968319"/>
          </a:xfrm>
        </p:spPr>
        <p:txBody>
          <a:bodyPr>
            <a:noAutofit/>
          </a:bodyPr>
          <a:lstStyle/>
          <a:p>
            <a:pPr algn="ctr"/>
            <a:r>
              <a:rPr lang="en-US" sz="6000" b="1" dirty="0" smtClean="0">
                <a:solidFill>
                  <a:srgbClr val="000090"/>
                </a:solidFill>
                <a:latin typeface="Times New Roman"/>
                <a:cs typeface="Times New Roman"/>
              </a:rPr>
              <a:t>The Ear</a:t>
            </a:r>
            <a:endParaRPr lang="en-US" sz="6000" b="1" dirty="0">
              <a:solidFill>
                <a:srgbClr val="000090"/>
              </a:solidFill>
              <a:latin typeface="Times New Roman"/>
              <a:cs typeface="Times New Roman"/>
            </a:endParaRPr>
          </a:p>
        </p:txBody>
      </p:sp>
      <p:sp>
        <p:nvSpPr>
          <p:cNvPr id="3" name="Content Placeholder 2"/>
          <p:cNvSpPr>
            <a:spLocks noGrp="1"/>
          </p:cNvSpPr>
          <p:nvPr>
            <p:ph idx="1"/>
          </p:nvPr>
        </p:nvSpPr>
        <p:spPr>
          <a:xfrm>
            <a:off x="462988" y="1416554"/>
            <a:ext cx="8214718" cy="5132199"/>
          </a:xfrm>
        </p:spPr>
        <p:txBody>
          <a:bodyPr>
            <a:normAutofit/>
          </a:bodyPr>
          <a:lstStyle/>
          <a:p>
            <a:pPr marL="0" indent="0">
              <a:buNone/>
            </a:pPr>
            <a:r>
              <a:rPr lang="en-US" sz="3000" b="1" dirty="0" smtClean="0">
                <a:solidFill>
                  <a:srgbClr val="7030A0"/>
                </a:solidFill>
                <a:latin typeface="Times New Roman"/>
                <a:cs typeface="Times New Roman"/>
              </a:rPr>
              <a:t>Anatomy &amp; Physiology</a:t>
            </a:r>
          </a:p>
          <a:p>
            <a:pPr marL="290513" indent="-290513">
              <a:buFont typeface="Wingdings" charset="2"/>
              <a:buChar char="v"/>
            </a:pPr>
            <a:r>
              <a:rPr lang="en-US" sz="3000" dirty="0">
                <a:solidFill>
                  <a:schemeClr val="tx1"/>
                </a:solidFill>
                <a:latin typeface="Times New Roman"/>
                <a:cs typeface="Times New Roman"/>
              </a:rPr>
              <a:t>The ear can be divided into three separate regions: outer ear, middle ear, &amp; inner ear. </a:t>
            </a:r>
            <a:endParaRPr lang="en-US" sz="3000" dirty="0" smtClean="0">
              <a:solidFill>
                <a:schemeClr val="tx1"/>
              </a:solidFill>
              <a:latin typeface="Times New Roman"/>
              <a:cs typeface="Times New Roman"/>
            </a:endParaRPr>
          </a:p>
          <a:p>
            <a:pPr marL="290513" indent="-290513">
              <a:buFont typeface="Wingdings" charset="2"/>
              <a:buChar char="v"/>
            </a:pPr>
            <a:r>
              <a:rPr lang="en-US" sz="3000" dirty="0" smtClean="0">
                <a:solidFill>
                  <a:schemeClr val="tx1"/>
                </a:solidFill>
                <a:latin typeface="Times New Roman"/>
                <a:cs typeface="Times New Roman"/>
              </a:rPr>
              <a:t>Sound waves are received by the outer ear, conducted by the middle ear to special receptor cells in the inner ear.  Where it is then transmitted to nerve fibers that lead to the auditory region of the brain in the cerebral cortex. Sensations of sound are perceived within the nerve fibers of the cerebral cortex.</a:t>
            </a: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 718</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3588739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472948"/>
            <a:ext cx="8214719" cy="968319"/>
          </a:xfrm>
        </p:spPr>
        <p:txBody>
          <a:bodyPr>
            <a:noAutofit/>
          </a:bodyPr>
          <a:lstStyle/>
          <a:p>
            <a:pPr algn="ctr"/>
            <a:r>
              <a:rPr lang="en-US" sz="6000" b="1" dirty="0" smtClean="0">
                <a:solidFill>
                  <a:srgbClr val="000090"/>
                </a:solidFill>
                <a:latin typeface="Times New Roman"/>
                <a:cs typeface="Times New Roman"/>
              </a:rPr>
              <a:t>The Ear: Cont.</a:t>
            </a:r>
            <a:endParaRPr lang="en-US" sz="6000" b="1" dirty="0">
              <a:solidFill>
                <a:srgbClr val="000090"/>
              </a:solidFill>
              <a:latin typeface="Times New Roman"/>
              <a:cs typeface="Times New Roman"/>
            </a:endParaRPr>
          </a:p>
        </p:txBody>
      </p:sp>
      <p:sp>
        <p:nvSpPr>
          <p:cNvPr id="3" name="Content Placeholder 2"/>
          <p:cNvSpPr>
            <a:spLocks noGrp="1"/>
          </p:cNvSpPr>
          <p:nvPr>
            <p:ph idx="1"/>
          </p:nvPr>
        </p:nvSpPr>
        <p:spPr>
          <a:xfrm>
            <a:off x="462988" y="1416554"/>
            <a:ext cx="8214718" cy="5132199"/>
          </a:xfrm>
        </p:spPr>
        <p:txBody>
          <a:bodyPr>
            <a:normAutofit/>
          </a:bodyPr>
          <a:lstStyle/>
          <a:p>
            <a:pPr marL="0" indent="0">
              <a:buNone/>
            </a:pPr>
            <a:r>
              <a:rPr lang="en-US" sz="3000" b="1" dirty="0" smtClean="0">
                <a:solidFill>
                  <a:srgbClr val="0000FF"/>
                </a:solidFill>
                <a:latin typeface="Times New Roman"/>
                <a:cs typeface="Times New Roman"/>
              </a:rPr>
              <a:t>Outer Ear</a:t>
            </a:r>
          </a:p>
          <a:p>
            <a:pPr marL="290513" indent="-290513">
              <a:buFont typeface="Wingdings" charset="2"/>
              <a:buChar char="v"/>
            </a:pPr>
            <a:r>
              <a:rPr lang="en-US" sz="3000" dirty="0" smtClean="0">
                <a:solidFill>
                  <a:schemeClr val="tx1"/>
                </a:solidFill>
                <a:latin typeface="Times New Roman"/>
                <a:cs typeface="Times New Roman"/>
              </a:rPr>
              <a:t>Sound waves enter the ear through the pinna, or auricle, which is the projection part, or flap of the ear. </a:t>
            </a:r>
          </a:p>
          <a:p>
            <a:pPr marL="290513" indent="-290513">
              <a:buFont typeface="Wingdings" charset="2"/>
              <a:buChar char="v"/>
            </a:pPr>
            <a:r>
              <a:rPr lang="en-US" sz="3000" dirty="0" smtClean="0">
                <a:solidFill>
                  <a:schemeClr val="tx1"/>
                </a:solidFill>
                <a:latin typeface="Times New Roman"/>
                <a:cs typeface="Times New Roman"/>
              </a:rPr>
              <a:t>The external auditory meatus (auditory canal) leads from the pinna &amp; is lined with numerous glands that secrete a yellow brown, waxy substance called cerumen. </a:t>
            </a:r>
          </a:p>
          <a:p>
            <a:pPr marL="290513" indent="-290513">
              <a:buFont typeface="Wingdings" charset="2"/>
              <a:buChar char="v"/>
            </a:pPr>
            <a:r>
              <a:rPr lang="en-US" sz="3000" dirty="0" smtClean="0">
                <a:solidFill>
                  <a:schemeClr val="tx1"/>
                </a:solidFill>
                <a:latin typeface="Times New Roman"/>
                <a:cs typeface="Times New Roman"/>
              </a:rPr>
              <a:t>Cerumen lubricates &amp; protects the ear canal.</a:t>
            </a: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 718</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2958375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472948"/>
            <a:ext cx="8214719" cy="968319"/>
          </a:xfrm>
        </p:spPr>
        <p:txBody>
          <a:bodyPr>
            <a:noAutofit/>
          </a:bodyPr>
          <a:lstStyle/>
          <a:p>
            <a:pPr algn="ctr"/>
            <a:r>
              <a:rPr lang="en-US" sz="6000" b="1" dirty="0">
                <a:solidFill>
                  <a:srgbClr val="000090"/>
                </a:solidFill>
                <a:latin typeface="Times New Roman"/>
                <a:cs typeface="Times New Roman"/>
              </a:rPr>
              <a:t>The Ear: Cont.</a:t>
            </a:r>
          </a:p>
        </p:txBody>
      </p:sp>
      <p:sp>
        <p:nvSpPr>
          <p:cNvPr id="3" name="Content Placeholder 2"/>
          <p:cNvSpPr>
            <a:spLocks noGrp="1"/>
          </p:cNvSpPr>
          <p:nvPr>
            <p:ph idx="1"/>
          </p:nvPr>
        </p:nvSpPr>
        <p:spPr>
          <a:xfrm>
            <a:off x="462988" y="1282262"/>
            <a:ext cx="8214718" cy="5245471"/>
          </a:xfrm>
        </p:spPr>
        <p:txBody>
          <a:bodyPr>
            <a:normAutofit/>
          </a:bodyPr>
          <a:lstStyle/>
          <a:p>
            <a:pPr marL="0" indent="0">
              <a:spcBef>
                <a:spcPts val="600"/>
              </a:spcBef>
              <a:buNone/>
            </a:pPr>
            <a:r>
              <a:rPr lang="en-US" sz="3000" b="1" dirty="0" smtClean="0">
                <a:solidFill>
                  <a:srgbClr val="0000FF"/>
                </a:solidFill>
                <a:latin typeface="Times New Roman"/>
                <a:cs typeface="Times New Roman"/>
              </a:rPr>
              <a:t>Middle Ear</a:t>
            </a:r>
          </a:p>
          <a:p>
            <a:pPr marL="290513" indent="-290513">
              <a:spcBef>
                <a:spcPts val="600"/>
              </a:spcBef>
              <a:buFont typeface="Wingdings" charset="2"/>
              <a:buChar char="v"/>
            </a:pPr>
            <a:r>
              <a:rPr lang="en-US" sz="3000" dirty="0" smtClean="0">
                <a:solidFill>
                  <a:schemeClr val="tx1"/>
                </a:solidFill>
                <a:latin typeface="Times New Roman"/>
                <a:cs typeface="Times New Roman"/>
              </a:rPr>
              <a:t>Sound waves travel through the auditory canal &amp; strike a membrane between the outer &amp; middle ear. This is the tympanic membrane, or eardrum. As the eardrum vibrates, it moves three small bones, or ossicles, that conduct the sound waves through the middle ear. These bones, in the order of their vibration, are the malleus, the incus, &amp; the stapes. As the stapes moves, it touches a membrane called the oval window, which separates the middle from the inner ear.</a:t>
            </a: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Pages 718 – 719</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62921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93681" y="2311575"/>
            <a:ext cx="3481353" cy="2251809"/>
          </a:xfrm>
        </p:spPr>
        <p:txBody>
          <a:bodyPr anchor="t">
            <a:normAutofit/>
          </a:bodyPr>
          <a:lstStyle/>
          <a:p>
            <a:pPr algn="ctr"/>
            <a:r>
              <a:rPr lang="en-US" sz="3500" b="1" dirty="0" smtClean="0">
                <a:solidFill>
                  <a:schemeClr val="tx1"/>
                </a:solidFill>
                <a:latin typeface="Times New Roman"/>
                <a:cs typeface="Times New Roman"/>
              </a:rPr>
              <a:t>Sense Organs:</a:t>
            </a:r>
            <a:br>
              <a:rPr lang="en-US" sz="3500" b="1" dirty="0" smtClean="0">
                <a:solidFill>
                  <a:schemeClr val="tx1"/>
                </a:solidFill>
                <a:latin typeface="Times New Roman"/>
                <a:cs typeface="Times New Roman"/>
              </a:rPr>
            </a:br>
            <a:r>
              <a:rPr lang="en-US" sz="3500" b="1" dirty="0" smtClean="0">
                <a:solidFill>
                  <a:schemeClr val="tx1"/>
                </a:solidFill>
                <a:latin typeface="Times New Roman"/>
                <a:cs typeface="Times New Roman"/>
              </a:rPr>
              <a:t>The Eye</a:t>
            </a:r>
            <a:br>
              <a:rPr lang="en-US" sz="3500" b="1" dirty="0" smtClean="0">
                <a:solidFill>
                  <a:schemeClr val="tx1"/>
                </a:solidFill>
                <a:latin typeface="Times New Roman"/>
                <a:cs typeface="Times New Roman"/>
              </a:rPr>
            </a:br>
            <a:r>
              <a:rPr lang="en-US" sz="3500" b="1" dirty="0" smtClean="0">
                <a:solidFill>
                  <a:schemeClr val="tx1"/>
                </a:solidFill>
                <a:latin typeface="Times New Roman"/>
                <a:cs typeface="Times New Roman"/>
              </a:rPr>
              <a:t>&amp;</a:t>
            </a:r>
            <a:br>
              <a:rPr lang="en-US" sz="3500" b="1" dirty="0" smtClean="0">
                <a:solidFill>
                  <a:schemeClr val="tx1"/>
                </a:solidFill>
                <a:latin typeface="Times New Roman"/>
                <a:cs typeface="Times New Roman"/>
              </a:rPr>
            </a:br>
            <a:r>
              <a:rPr lang="en-US" sz="3500" b="1" dirty="0" smtClean="0">
                <a:solidFill>
                  <a:schemeClr val="tx1"/>
                </a:solidFill>
                <a:latin typeface="Times New Roman"/>
                <a:cs typeface="Times New Roman"/>
              </a:rPr>
              <a:t>The Ear</a:t>
            </a:r>
            <a:endParaRPr lang="en-US" sz="3500" b="1" dirty="0">
              <a:solidFill>
                <a:schemeClr val="tx1"/>
              </a:solidFill>
              <a:latin typeface="Times New Roman"/>
              <a:cs typeface="Times New Roman"/>
            </a:endParaRPr>
          </a:p>
        </p:txBody>
      </p:sp>
      <p:sp>
        <p:nvSpPr>
          <p:cNvPr id="3" name="Subtitle 2"/>
          <p:cNvSpPr>
            <a:spLocks noGrp="1"/>
          </p:cNvSpPr>
          <p:nvPr>
            <p:ph type="subTitle" idx="1"/>
          </p:nvPr>
        </p:nvSpPr>
        <p:spPr>
          <a:xfrm>
            <a:off x="4733365" y="4817980"/>
            <a:ext cx="3309803" cy="1260629"/>
          </a:xfrm>
        </p:spPr>
        <p:txBody>
          <a:bodyPr>
            <a:normAutofit/>
          </a:bodyPr>
          <a:lstStyle/>
          <a:p>
            <a:pPr algn="ctr"/>
            <a:r>
              <a:rPr lang="en-US" sz="3000" dirty="0" smtClean="0">
                <a:latin typeface="Times New Roman"/>
                <a:cs typeface="Times New Roman"/>
              </a:rPr>
              <a:t>Chapter 17</a:t>
            </a:r>
          </a:p>
          <a:p>
            <a:pPr algn="ctr"/>
            <a:r>
              <a:rPr lang="en-US" sz="3000" dirty="0" smtClean="0">
                <a:latin typeface="Times New Roman"/>
                <a:cs typeface="Times New Roman"/>
              </a:rPr>
              <a:t>Pages 697 – 748</a:t>
            </a:r>
            <a:endParaRPr lang="en-US" sz="3000" dirty="0">
              <a:latin typeface="Times New Roman"/>
              <a:cs typeface="Times New Roman"/>
            </a:endParaRPr>
          </a:p>
        </p:txBody>
      </p:sp>
    </p:spTree>
    <p:extLst>
      <p:ext uri="{BB962C8B-B14F-4D97-AF65-F5344CB8AC3E}">
        <p14:creationId xmlns:p14="http://schemas.microsoft.com/office/powerpoint/2010/main" val="1485939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472948"/>
            <a:ext cx="8214719" cy="968319"/>
          </a:xfrm>
        </p:spPr>
        <p:txBody>
          <a:bodyPr>
            <a:noAutofit/>
          </a:bodyPr>
          <a:lstStyle/>
          <a:p>
            <a:pPr algn="ctr"/>
            <a:r>
              <a:rPr lang="en-US" sz="6000" b="1" dirty="0">
                <a:solidFill>
                  <a:srgbClr val="000090"/>
                </a:solidFill>
                <a:latin typeface="Times New Roman"/>
                <a:cs typeface="Times New Roman"/>
              </a:rPr>
              <a:t>The Ear: Cont.</a:t>
            </a:r>
          </a:p>
        </p:txBody>
      </p:sp>
      <p:sp>
        <p:nvSpPr>
          <p:cNvPr id="3" name="Content Placeholder 2"/>
          <p:cNvSpPr>
            <a:spLocks noGrp="1"/>
          </p:cNvSpPr>
          <p:nvPr>
            <p:ph idx="1"/>
          </p:nvPr>
        </p:nvSpPr>
        <p:spPr>
          <a:xfrm>
            <a:off x="462988" y="1282262"/>
            <a:ext cx="8214718" cy="5245471"/>
          </a:xfrm>
        </p:spPr>
        <p:txBody>
          <a:bodyPr>
            <a:noAutofit/>
          </a:bodyPr>
          <a:lstStyle/>
          <a:p>
            <a:pPr marL="290513" indent="-290513">
              <a:buFont typeface="Wingdings" charset="2"/>
              <a:buChar char="v"/>
            </a:pPr>
            <a:r>
              <a:rPr lang="en-US" sz="3000" dirty="0" smtClean="0">
                <a:solidFill>
                  <a:schemeClr val="tx1"/>
                </a:solidFill>
                <a:latin typeface="Times New Roman"/>
                <a:cs typeface="Times New Roman"/>
              </a:rPr>
              <a:t>Before proceeding with the pathway of sound conduction &amp; reception into the inner ear, an additional structure that affects the middle ear should be mentioned. </a:t>
            </a:r>
          </a:p>
          <a:p>
            <a:pPr marL="290513" indent="-290513">
              <a:buFont typeface="Wingdings" charset="2"/>
              <a:buChar char="v"/>
            </a:pPr>
            <a:r>
              <a:rPr lang="en-US" sz="3000" b="1" dirty="0" smtClean="0">
                <a:solidFill>
                  <a:schemeClr val="tx1"/>
                </a:solidFill>
                <a:latin typeface="Times New Roman"/>
                <a:cs typeface="Times New Roman"/>
              </a:rPr>
              <a:t>Auditory</a:t>
            </a:r>
            <a:r>
              <a:rPr lang="en-US" sz="3000" dirty="0" smtClean="0">
                <a:solidFill>
                  <a:schemeClr val="tx1"/>
                </a:solidFill>
                <a:latin typeface="Times New Roman"/>
                <a:cs typeface="Times New Roman"/>
              </a:rPr>
              <a:t> (eustachian) </a:t>
            </a:r>
            <a:r>
              <a:rPr lang="en-US" sz="3000" b="1" dirty="0" smtClean="0">
                <a:solidFill>
                  <a:schemeClr val="tx1"/>
                </a:solidFill>
                <a:latin typeface="Times New Roman"/>
                <a:cs typeface="Times New Roman"/>
              </a:rPr>
              <a:t>tube</a:t>
            </a:r>
            <a:r>
              <a:rPr lang="en-US" sz="3000" dirty="0" smtClean="0">
                <a:solidFill>
                  <a:schemeClr val="tx1"/>
                </a:solidFill>
                <a:latin typeface="Times New Roman"/>
                <a:cs typeface="Times New Roman"/>
              </a:rPr>
              <a:t> = a canal leading from the middle ear to the pharynx</a:t>
            </a:r>
            <a:r>
              <a:rPr lang="en-US" sz="3000" dirty="0">
                <a:solidFill>
                  <a:schemeClr val="tx1"/>
                </a:solidFill>
                <a:latin typeface="Times New Roman"/>
                <a:cs typeface="Times New Roman"/>
              </a:rPr>
              <a:t>. It normally is closed but opens on </a:t>
            </a:r>
            <a:r>
              <a:rPr lang="en-US" sz="3000" dirty="0" smtClean="0">
                <a:solidFill>
                  <a:schemeClr val="tx1"/>
                </a:solidFill>
                <a:latin typeface="Times New Roman"/>
                <a:cs typeface="Times New Roman"/>
              </a:rPr>
              <a:t>swallowing. This </a:t>
            </a:r>
            <a:r>
              <a:rPr lang="en-US" sz="3000" dirty="0">
                <a:solidFill>
                  <a:schemeClr val="tx1"/>
                </a:solidFill>
                <a:latin typeface="Times New Roman"/>
                <a:cs typeface="Times New Roman"/>
              </a:rPr>
              <a:t>tube </a:t>
            </a:r>
            <a:r>
              <a:rPr lang="en-US" sz="3000" dirty="0" smtClean="0">
                <a:solidFill>
                  <a:schemeClr val="tx1"/>
                </a:solidFill>
                <a:latin typeface="Times New Roman"/>
                <a:cs typeface="Times New Roman"/>
              </a:rPr>
              <a:t>prevents </a:t>
            </a:r>
            <a:r>
              <a:rPr lang="en-US" sz="3000" dirty="0">
                <a:solidFill>
                  <a:schemeClr val="tx1"/>
                </a:solidFill>
                <a:latin typeface="Times New Roman"/>
                <a:cs typeface="Times New Roman"/>
              </a:rPr>
              <a:t>damage to the eardrum &amp; shock to the middle &amp; inner ears. </a:t>
            </a:r>
            <a:endParaRPr lang="en-US" sz="3000" dirty="0" smtClean="0">
              <a:solidFill>
                <a:schemeClr val="tx1"/>
              </a:solidFill>
              <a:latin typeface="Times New Roman"/>
              <a:cs typeface="Times New Roman"/>
            </a:endParaRP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Pages 718 – 719</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1545972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472948"/>
            <a:ext cx="8214719" cy="968319"/>
          </a:xfrm>
        </p:spPr>
        <p:txBody>
          <a:bodyPr>
            <a:noAutofit/>
          </a:bodyPr>
          <a:lstStyle/>
          <a:p>
            <a:pPr algn="ctr"/>
            <a:r>
              <a:rPr lang="en-US" sz="6000" b="1" dirty="0">
                <a:solidFill>
                  <a:srgbClr val="000090"/>
                </a:solidFill>
                <a:latin typeface="Times New Roman"/>
                <a:cs typeface="Times New Roman"/>
              </a:rPr>
              <a:t>The Ear: Cont.</a:t>
            </a:r>
          </a:p>
        </p:txBody>
      </p:sp>
      <p:sp>
        <p:nvSpPr>
          <p:cNvPr id="3" name="Content Placeholder 2"/>
          <p:cNvSpPr>
            <a:spLocks noGrp="1"/>
          </p:cNvSpPr>
          <p:nvPr>
            <p:ph idx="1"/>
          </p:nvPr>
        </p:nvSpPr>
        <p:spPr>
          <a:xfrm>
            <a:off x="462988" y="1416554"/>
            <a:ext cx="8214718" cy="5132199"/>
          </a:xfrm>
        </p:spPr>
        <p:txBody>
          <a:bodyPr>
            <a:noAutofit/>
          </a:bodyPr>
          <a:lstStyle/>
          <a:p>
            <a:pPr marL="0" indent="0">
              <a:buNone/>
            </a:pPr>
            <a:r>
              <a:rPr lang="en-US" sz="3000" b="1" dirty="0" smtClean="0">
                <a:solidFill>
                  <a:srgbClr val="0000FF"/>
                </a:solidFill>
                <a:latin typeface="Times New Roman"/>
                <a:cs typeface="Times New Roman"/>
              </a:rPr>
              <a:t>Inner </a:t>
            </a:r>
            <a:r>
              <a:rPr lang="en-US" sz="3000" b="1" dirty="0" smtClean="0">
                <a:solidFill>
                  <a:srgbClr val="0000FF"/>
                </a:solidFill>
                <a:latin typeface="Times New Roman"/>
                <a:cs typeface="Times New Roman"/>
              </a:rPr>
              <a:t>Ear </a:t>
            </a:r>
            <a:r>
              <a:rPr lang="en-US" sz="3000" dirty="0" smtClean="0">
                <a:solidFill>
                  <a:schemeClr val="tx1"/>
                </a:solidFill>
                <a:latin typeface="Times New Roman"/>
                <a:cs typeface="Times New Roman"/>
              </a:rPr>
              <a:t>(</a:t>
            </a:r>
            <a:r>
              <a:rPr lang="en-US" sz="3000" dirty="0">
                <a:solidFill>
                  <a:schemeClr val="tx1"/>
                </a:solidFill>
                <a:latin typeface="Times New Roman"/>
                <a:cs typeface="Times New Roman"/>
              </a:rPr>
              <a:t>labyrinth) </a:t>
            </a:r>
            <a:endParaRPr lang="en-US" sz="3000" b="1" dirty="0" smtClean="0">
              <a:solidFill>
                <a:srgbClr val="0000FF"/>
              </a:solidFill>
              <a:latin typeface="Times New Roman"/>
              <a:cs typeface="Times New Roman"/>
            </a:endParaRPr>
          </a:p>
          <a:p>
            <a:pPr marL="290513" indent="-290513">
              <a:buFont typeface="Wingdings" charset="2"/>
              <a:buChar char="v"/>
            </a:pPr>
            <a:r>
              <a:rPr lang="en-US" sz="3000" b="1" dirty="0" smtClean="0">
                <a:solidFill>
                  <a:schemeClr val="tx1"/>
                </a:solidFill>
                <a:latin typeface="Times New Roman"/>
                <a:cs typeface="Times New Roman"/>
              </a:rPr>
              <a:t>Cochlea</a:t>
            </a:r>
            <a:r>
              <a:rPr lang="en-US" sz="3000" dirty="0" smtClean="0">
                <a:solidFill>
                  <a:schemeClr val="tx1"/>
                </a:solidFill>
                <a:latin typeface="Times New Roman"/>
                <a:cs typeface="Times New Roman"/>
              </a:rPr>
              <a:t> = </a:t>
            </a:r>
            <a:r>
              <a:rPr lang="en-US" sz="3000" dirty="0" smtClean="0">
                <a:solidFill>
                  <a:schemeClr val="tx1"/>
                </a:solidFill>
                <a:latin typeface="Times New Roman"/>
                <a:cs typeface="Times New Roman"/>
              </a:rPr>
              <a:t>leads </a:t>
            </a:r>
            <a:r>
              <a:rPr lang="en-US" sz="3000" dirty="0" smtClean="0">
                <a:solidFill>
                  <a:schemeClr val="tx1"/>
                </a:solidFill>
                <a:latin typeface="Times New Roman"/>
                <a:cs typeface="Times New Roman"/>
              </a:rPr>
              <a:t>from the oval </a:t>
            </a:r>
            <a:r>
              <a:rPr lang="en-US" sz="3000" dirty="0" smtClean="0">
                <a:solidFill>
                  <a:schemeClr val="tx1"/>
                </a:solidFill>
                <a:latin typeface="Times New Roman"/>
                <a:cs typeface="Times New Roman"/>
              </a:rPr>
              <a:t>window; it’s </a:t>
            </a:r>
            <a:r>
              <a:rPr lang="en-US" sz="3000" dirty="0" smtClean="0">
                <a:solidFill>
                  <a:schemeClr val="tx1"/>
                </a:solidFill>
                <a:latin typeface="Times New Roman"/>
                <a:cs typeface="Times New Roman"/>
              </a:rPr>
              <a:t>a bony, snail shell-shaped </a:t>
            </a:r>
            <a:r>
              <a:rPr lang="en-US" sz="3000" dirty="0" smtClean="0">
                <a:solidFill>
                  <a:schemeClr val="tx1"/>
                </a:solidFill>
                <a:latin typeface="Times New Roman"/>
                <a:cs typeface="Times New Roman"/>
              </a:rPr>
              <a:t>structure &amp; </a:t>
            </a:r>
            <a:r>
              <a:rPr lang="en-US" sz="3000" dirty="0" smtClean="0">
                <a:solidFill>
                  <a:schemeClr val="tx1"/>
                </a:solidFill>
                <a:latin typeface="Times New Roman"/>
                <a:cs typeface="Times New Roman"/>
              </a:rPr>
              <a:t>contains special auditory liquids called perilymph &amp; </a:t>
            </a:r>
            <a:r>
              <a:rPr lang="en-US" sz="3000" dirty="0" smtClean="0">
                <a:solidFill>
                  <a:schemeClr val="tx1"/>
                </a:solidFill>
                <a:latin typeface="Times New Roman"/>
                <a:cs typeface="Times New Roman"/>
              </a:rPr>
              <a:t>endolymph. The </a:t>
            </a:r>
            <a:r>
              <a:rPr lang="en-US" sz="3000" dirty="0" smtClean="0">
                <a:solidFill>
                  <a:schemeClr val="tx1"/>
                </a:solidFill>
                <a:latin typeface="Times New Roman"/>
                <a:cs typeface="Times New Roman"/>
              </a:rPr>
              <a:t>cochlea </a:t>
            </a:r>
            <a:r>
              <a:rPr lang="en-US" sz="3000" dirty="0" smtClean="0">
                <a:solidFill>
                  <a:schemeClr val="tx1"/>
                </a:solidFill>
                <a:latin typeface="Times New Roman"/>
                <a:cs typeface="Times New Roman"/>
              </a:rPr>
              <a:t>also contains </a:t>
            </a:r>
            <a:r>
              <a:rPr lang="en-US" sz="3000" dirty="0" smtClean="0">
                <a:solidFill>
                  <a:schemeClr val="tx1"/>
                </a:solidFill>
                <a:latin typeface="Times New Roman"/>
                <a:cs typeface="Times New Roman"/>
              </a:rPr>
              <a:t>a sensitive auditory receptor area called the organ of Corti. </a:t>
            </a:r>
          </a:p>
          <a:p>
            <a:pPr marL="290513" indent="-290513">
              <a:buFont typeface="Wingdings" charset="2"/>
              <a:buChar char="v"/>
            </a:pPr>
            <a:r>
              <a:rPr lang="en-US" sz="3000" dirty="0" smtClean="0">
                <a:solidFill>
                  <a:schemeClr val="tx1"/>
                </a:solidFill>
                <a:latin typeface="Times New Roman"/>
                <a:cs typeface="Times New Roman"/>
              </a:rPr>
              <a:t>In the organ of Corti, tiny hair cells receive vibrations from the auditory liquids &amp; relay the sound waves to the auditory nerve fibers, which end in the auditory center of the cerebral </a:t>
            </a:r>
            <a:r>
              <a:rPr lang="en-US" sz="3000" dirty="0" smtClean="0">
                <a:solidFill>
                  <a:schemeClr val="tx1"/>
                </a:solidFill>
                <a:latin typeface="Times New Roman"/>
                <a:cs typeface="Times New Roman"/>
              </a:rPr>
              <a:t>cortex</a:t>
            </a:r>
            <a:r>
              <a:rPr lang="en-US" sz="3000" dirty="0">
                <a:solidFill>
                  <a:schemeClr val="tx1"/>
                </a:solidFill>
                <a:latin typeface="Times New Roman"/>
                <a:cs typeface="Times New Roman"/>
              </a:rPr>
              <a:t>.</a:t>
            </a:r>
            <a:endParaRPr lang="en-US" sz="3000" dirty="0" smtClean="0">
              <a:solidFill>
                <a:schemeClr val="tx1"/>
              </a:solidFill>
              <a:latin typeface="Times New Roman"/>
              <a:cs typeface="Times New Roman"/>
            </a:endParaRP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 719</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3332517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472948"/>
            <a:ext cx="8214719" cy="968319"/>
          </a:xfrm>
        </p:spPr>
        <p:txBody>
          <a:bodyPr>
            <a:noAutofit/>
          </a:bodyPr>
          <a:lstStyle/>
          <a:p>
            <a:pPr algn="ctr"/>
            <a:r>
              <a:rPr lang="en-US" sz="6000" b="1" dirty="0">
                <a:solidFill>
                  <a:srgbClr val="000090"/>
                </a:solidFill>
                <a:latin typeface="Times New Roman"/>
                <a:cs typeface="Times New Roman"/>
              </a:rPr>
              <a:t>The Ear: Cont.</a:t>
            </a:r>
          </a:p>
        </p:txBody>
      </p:sp>
      <p:sp>
        <p:nvSpPr>
          <p:cNvPr id="3" name="Content Placeholder 2"/>
          <p:cNvSpPr>
            <a:spLocks noGrp="1"/>
          </p:cNvSpPr>
          <p:nvPr>
            <p:ph idx="1"/>
          </p:nvPr>
        </p:nvSpPr>
        <p:spPr>
          <a:xfrm>
            <a:off x="462988" y="1282262"/>
            <a:ext cx="8214718" cy="5266491"/>
          </a:xfrm>
        </p:spPr>
        <p:txBody>
          <a:bodyPr>
            <a:noAutofit/>
          </a:bodyPr>
          <a:lstStyle/>
          <a:p>
            <a:pPr marL="290513" indent="-290513">
              <a:buFont typeface="Wingdings" charset="2"/>
              <a:buChar char="v"/>
            </a:pPr>
            <a:r>
              <a:rPr lang="en-US" sz="3000" dirty="0" smtClean="0">
                <a:solidFill>
                  <a:schemeClr val="tx1"/>
                </a:solidFill>
                <a:latin typeface="Times New Roman"/>
                <a:cs typeface="Times New Roman"/>
              </a:rPr>
              <a:t>The ear is </a:t>
            </a:r>
            <a:r>
              <a:rPr lang="en-US" sz="3000" dirty="0" smtClean="0">
                <a:solidFill>
                  <a:schemeClr val="tx1"/>
                </a:solidFill>
                <a:latin typeface="Times New Roman"/>
                <a:cs typeface="Times New Roman"/>
              </a:rPr>
              <a:t>also </a:t>
            </a:r>
            <a:r>
              <a:rPr lang="en-US" sz="3000" dirty="0" smtClean="0">
                <a:solidFill>
                  <a:schemeClr val="tx1"/>
                </a:solidFill>
                <a:latin typeface="Times New Roman"/>
                <a:cs typeface="Times New Roman"/>
              </a:rPr>
              <a:t>important </a:t>
            </a:r>
            <a:r>
              <a:rPr lang="en-US" sz="3000" dirty="0" smtClean="0">
                <a:solidFill>
                  <a:schemeClr val="tx1"/>
                </a:solidFill>
                <a:latin typeface="Times New Roman"/>
                <a:cs typeface="Times New Roman"/>
              </a:rPr>
              <a:t>for </a:t>
            </a:r>
            <a:r>
              <a:rPr lang="en-US" sz="3000" dirty="0" smtClean="0">
                <a:solidFill>
                  <a:schemeClr val="tx1"/>
                </a:solidFill>
                <a:latin typeface="Times New Roman"/>
                <a:cs typeface="Times New Roman"/>
              </a:rPr>
              <a:t>equilibrium (balance</a:t>
            </a:r>
            <a:r>
              <a:rPr lang="en-US" sz="3000" dirty="0" smtClean="0">
                <a:solidFill>
                  <a:schemeClr val="tx1"/>
                </a:solidFill>
                <a:latin typeface="Times New Roman"/>
                <a:cs typeface="Times New Roman"/>
              </a:rPr>
              <a:t>). </a:t>
            </a:r>
          </a:p>
          <a:p>
            <a:pPr marL="630238" lvl="1" indent="-284163">
              <a:buFont typeface="Arial" panose="020B0604020202020204" pitchFamily="34" charset="0"/>
              <a:buChar char="•"/>
            </a:pPr>
            <a:r>
              <a:rPr lang="en-US" sz="3000" dirty="0" smtClean="0">
                <a:solidFill>
                  <a:schemeClr val="tx1"/>
                </a:solidFill>
                <a:latin typeface="Times New Roman"/>
                <a:cs typeface="Times New Roman"/>
              </a:rPr>
              <a:t>The </a:t>
            </a:r>
            <a:r>
              <a:rPr lang="en-US" sz="3000" dirty="0" smtClean="0">
                <a:solidFill>
                  <a:schemeClr val="tx1"/>
                </a:solidFill>
                <a:latin typeface="Times New Roman"/>
                <a:cs typeface="Times New Roman"/>
              </a:rPr>
              <a:t>vestibule connects the </a:t>
            </a:r>
            <a:r>
              <a:rPr lang="en-US" sz="3000" dirty="0" smtClean="0">
                <a:solidFill>
                  <a:schemeClr val="tx1"/>
                </a:solidFill>
                <a:latin typeface="Times New Roman"/>
                <a:cs typeface="Times New Roman"/>
              </a:rPr>
              <a:t>cochlea </a:t>
            </a:r>
            <a:r>
              <a:rPr lang="en-US" sz="3000" dirty="0" smtClean="0">
                <a:solidFill>
                  <a:schemeClr val="tx1"/>
                </a:solidFill>
                <a:latin typeface="Times New Roman"/>
                <a:cs typeface="Times New Roman"/>
              </a:rPr>
              <a:t>to three semicircular </a:t>
            </a:r>
            <a:r>
              <a:rPr lang="en-US" sz="3000" dirty="0" smtClean="0">
                <a:solidFill>
                  <a:schemeClr val="tx1"/>
                </a:solidFill>
                <a:latin typeface="Times New Roman"/>
                <a:cs typeface="Times New Roman"/>
              </a:rPr>
              <a:t>canals.  The </a:t>
            </a:r>
            <a:r>
              <a:rPr lang="en-US" sz="3000" dirty="0" smtClean="0">
                <a:solidFill>
                  <a:schemeClr val="tx1"/>
                </a:solidFill>
                <a:latin typeface="Times New Roman"/>
                <a:cs typeface="Times New Roman"/>
              </a:rPr>
              <a:t>semicircular </a:t>
            </a:r>
            <a:r>
              <a:rPr lang="en-US" sz="3000" dirty="0" smtClean="0">
                <a:solidFill>
                  <a:schemeClr val="tx1"/>
                </a:solidFill>
                <a:latin typeface="Times New Roman"/>
                <a:cs typeface="Times New Roman"/>
              </a:rPr>
              <a:t>canals </a:t>
            </a:r>
            <a:r>
              <a:rPr lang="en-US" sz="3000" dirty="0" smtClean="0">
                <a:solidFill>
                  <a:schemeClr val="tx1"/>
                </a:solidFill>
                <a:latin typeface="Times New Roman"/>
                <a:cs typeface="Times New Roman"/>
              </a:rPr>
              <a:t>contain a fluid, endolymph, as well as sensitive hair cells. </a:t>
            </a:r>
            <a:r>
              <a:rPr lang="en-US" sz="3000" dirty="0" smtClean="0">
                <a:solidFill>
                  <a:schemeClr val="tx1"/>
                </a:solidFill>
                <a:latin typeface="Times New Roman"/>
                <a:cs typeface="Times New Roman"/>
              </a:rPr>
              <a:t>In </a:t>
            </a:r>
            <a:r>
              <a:rPr lang="en-US" sz="3000" dirty="0" smtClean="0">
                <a:solidFill>
                  <a:schemeClr val="tx1"/>
                </a:solidFill>
                <a:latin typeface="Times New Roman"/>
                <a:cs typeface="Times New Roman"/>
              </a:rPr>
              <a:t>an intricate manner, the fluid &amp; hair cells fluctuate in response to the movement of the head. This </a:t>
            </a:r>
            <a:r>
              <a:rPr lang="en-US" sz="3000" dirty="0" smtClean="0">
                <a:solidFill>
                  <a:schemeClr val="tx1"/>
                </a:solidFill>
                <a:latin typeface="Times New Roman"/>
                <a:cs typeface="Times New Roman"/>
              </a:rPr>
              <a:t>sends </a:t>
            </a:r>
            <a:r>
              <a:rPr lang="en-US" sz="3000" dirty="0" smtClean="0">
                <a:solidFill>
                  <a:schemeClr val="tx1"/>
                </a:solidFill>
                <a:latin typeface="Times New Roman"/>
                <a:cs typeface="Times New Roman"/>
              </a:rPr>
              <a:t>impulses </a:t>
            </a:r>
            <a:r>
              <a:rPr lang="en-US" sz="3000" dirty="0" smtClean="0">
                <a:solidFill>
                  <a:schemeClr val="tx1"/>
                </a:solidFill>
                <a:latin typeface="Times New Roman"/>
                <a:cs typeface="Times New Roman"/>
              </a:rPr>
              <a:t>to </a:t>
            </a:r>
            <a:r>
              <a:rPr lang="en-US" sz="3000" dirty="0" smtClean="0">
                <a:solidFill>
                  <a:schemeClr val="tx1"/>
                </a:solidFill>
                <a:latin typeface="Times New Roman"/>
                <a:cs typeface="Times New Roman"/>
              </a:rPr>
              <a:t>the brain. Messages are then sent to muscles in all parts of the body to ensure that equilibrium is maintained.</a:t>
            </a: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 </a:t>
            </a:r>
            <a:r>
              <a:rPr lang="en-US" sz="3000" dirty="0" smtClean="0">
                <a:solidFill>
                  <a:srgbClr val="FFFFFF"/>
                </a:solidFill>
                <a:latin typeface="Times New Roman"/>
                <a:cs typeface="Times New Roman"/>
              </a:rPr>
              <a:t>720</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3049883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485305"/>
            <a:ext cx="8214719" cy="968319"/>
          </a:xfrm>
        </p:spPr>
        <p:txBody>
          <a:bodyPr>
            <a:noAutofit/>
          </a:bodyPr>
          <a:lstStyle/>
          <a:p>
            <a:pPr algn="ctr"/>
            <a:r>
              <a:rPr lang="en-US" sz="6000" b="1" dirty="0" smtClean="0">
                <a:solidFill>
                  <a:srgbClr val="000090"/>
                </a:solidFill>
                <a:latin typeface="Times New Roman"/>
                <a:cs typeface="Times New Roman"/>
              </a:rPr>
              <a:t>Pathology – The Ear</a:t>
            </a:r>
            <a:endParaRPr lang="en-US" sz="6000" b="1" dirty="0">
              <a:solidFill>
                <a:srgbClr val="000090"/>
              </a:solidFill>
              <a:latin typeface="Times New Roman"/>
              <a:cs typeface="Times New Roman"/>
            </a:endParaRP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 724</a:t>
            </a:r>
            <a:endParaRPr lang="en-US" sz="3000" dirty="0">
              <a:solidFill>
                <a:srgbClr val="FFFFFF"/>
              </a:solidFill>
              <a:latin typeface="Times New Roman"/>
              <a:cs typeface="Times New Roman"/>
            </a:endParaRPr>
          </a:p>
        </p:txBody>
      </p:sp>
      <p:graphicFrame>
        <p:nvGraphicFramePr>
          <p:cNvPr id="6" name="Table 5"/>
          <p:cNvGraphicFramePr>
            <a:graphicFrameLocks noGrp="1"/>
          </p:cNvGraphicFramePr>
          <p:nvPr>
            <p:extLst>
              <p:ext uri="{D42A27DB-BD31-4B8C-83A1-F6EECF244321}">
                <p14:modId xmlns:p14="http://schemas.microsoft.com/office/powerpoint/2010/main" val="3370416339"/>
              </p:ext>
            </p:extLst>
          </p:nvPr>
        </p:nvGraphicFramePr>
        <p:xfrm>
          <a:off x="462987" y="1297751"/>
          <a:ext cx="8214719" cy="5197641"/>
        </p:xfrm>
        <a:graphic>
          <a:graphicData uri="http://schemas.openxmlformats.org/drawingml/2006/table">
            <a:tbl>
              <a:tblPr>
                <a:tableStyleId>{616DA210-FB5B-4158-B5E0-FEB733F419BA}</a:tableStyleId>
              </a:tblPr>
              <a:tblGrid>
                <a:gridCol w="2563992"/>
                <a:gridCol w="5650727"/>
              </a:tblGrid>
              <a:tr h="1416926">
                <a:tc>
                  <a:txBody>
                    <a:bodyPr/>
                    <a:lstStyle/>
                    <a:p>
                      <a:pPr marL="91440" algn="l" fontAlgn="b"/>
                      <a:r>
                        <a:rPr lang="en-US" sz="2900" b="1" u="none" strike="noStrike" dirty="0">
                          <a:effectLst/>
                          <a:latin typeface="Times New Roman" panose="02020603050405020304" pitchFamily="18" charset="0"/>
                          <a:cs typeface="Times New Roman" panose="02020603050405020304" pitchFamily="18" charset="0"/>
                        </a:rPr>
                        <a:t>acoustic neuroma</a:t>
                      </a:r>
                      <a:endParaRPr lang="en-US" sz="2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c>
                  <a:txBody>
                    <a:bodyPr/>
                    <a:lstStyle/>
                    <a:p>
                      <a:pPr marL="91440" algn="l" fontAlgn="b"/>
                      <a:r>
                        <a:rPr lang="en-US" sz="2900" u="none" strike="noStrike" dirty="0">
                          <a:effectLst/>
                          <a:latin typeface="Times New Roman" panose="02020603050405020304" pitchFamily="18" charset="0"/>
                          <a:cs typeface="Times New Roman" panose="02020603050405020304" pitchFamily="18" charset="0"/>
                        </a:rPr>
                        <a:t>Benign tumor arising from the acoustic vestibulocochlear nerve (eighth cranial nerve) in the brain</a:t>
                      </a:r>
                      <a:endParaRPr lang="en-US" sz="2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r>
              <a:tr h="946862">
                <a:tc>
                  <a:txBody>
                    <a:bodyPr/>
                    <a:lstStyle/>
                    <a:p>
                      <a:pPr marL="91440" algn="l" fontAlgn="b"/>
                      <a:r>
                        <a:rPr lang="en-US" sz="2900" b="1" u="none" strike="noStrike" dirty="0">
                          <a:effectLst/>
                          <a:latin typeface="Times New Roman" panose="02020603050405020304" pitchFamily="18" charset="0"/>
                          <a:cs typeface="Times New Roman" panose="02020603050405020304" pitchFamily="18" charset="0"/>
                        </a:rPr>
                        <a:t>cholesteatoma</a:t>
                      </a:r>
                      <a:endParaRPr lang="en-US" sz="2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c>
                  <a:txBody>
                    <a:bodyPr/>
                    <a:lstStyle/>
                    <a:p>
                      <a:pPr marL="91440" algn="l" fontAlgn="b"/>
                      <a:r>
                        <a:rPr lang="en-US" sz="2900" u="none" strike="noStrike">
                          <a:effectLst/>
                          <a:latin typeface="Times New Roman" panose="02020603050405020304" pitchFamily="18" charset="0"/>
                          <a:cs typeface="Times New Roman" panose="02020603050405020304" pitchFamily="18" charset="0"/>
                        </a:rPr>
                        <a:t>Collection of skin cells &amp; cholesterol in a sac within the middle ear</a:t>
                      </a:r>
                      <a:endParaRPr lang="en-US" sz="2900" b="0" i="0" u="none" strike="noStrike">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r>
              <a:tr h="476797">
                <a:tc>
                  <a:txBody>
                    <a:bodyPr/>
                    <a:lstStyle/>
                    <a:p>
                      <a:pPr marL="91440" algn="l" fontAlgn="b"/>
                      <a:r>
                        <a:rPr lang="en-US" sz="2900" b="1" u="none" strike="noStrike" dirty="0">
                          <a:effectLst/>
                          <a:latin typeface="Times New Roman" panose="02020603050405020304" pitchFamily="18" charset="0"/>
                          <a:cs typeface="Times New Roman" panose="02020603050405020304" pitchFamily="18" charset="0"/>
                        </a:rPr>
                        <a:t>deafness</a:t>
                      </a:r>
                      <a:endParaRPr lang="en-US" sz="2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c>
                  <a:txBody>
                    <a:bodyPr/>
                    <a:lstStyle/>
                    <a:p>
                      <a:pPr marL="91440" algn="l" fontAlgn="b"/>
                      <a:r>
                        <a:rPr lang="en-US" sz="2900" u="none" strike="noStrike">
                          <a:effectLst/>
                          <a:latin typeface="Times New Roman" panose="02020603050405020304" pitchFamily="18" charset="0"/>
                          <a:cs typeface="Times New Roman" panose="02020603050405020304" pitchFamily="18" charset="0"/>
                        </a:rPr>
                        <a:t>Loss of the ability to hear</a:t>
                      </a:r>
                      <a:endParaRPr lang="en-US" sz="2900" b="0" i="0" u="none" strike="noStrike">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r>
              <a:tr h="2357056">
                <a:tc>
                  <a:txBody>
                    <a:bodyPr/>
                    <a:lstStyle/>
                    <a:p>
                      <a:pPr marL="91440" algn="l" fontAlgn="b"/>
                      <a:r>
                        <a:rPr lang="en-US" sz="2900" b="1" u="none" strike="noStrike" dirty="0">
                          <a:effectLst/>
                          <a:latin typeface="Times New Roman" panose="02020603050405020304" pitchFamily="18" charset="0"/>
                          <a:cs typeface="Times New Roman" panose="02020603050405020304" pitchFamily="18" charset="0"/>
                        </a:rPr>
                        <a:t>Meniere disease</a:t>
                      </a:r>
                      <a:endParaRPr lang="en-US" sz="2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c>
                  <a:txBody>
                    <a:bodyPr/>
                    <a:lstStyle/>
                    <a:p>
                      <a:pPr marL="91440" algn="l" fontAlgn="b"/>
                      <a:r>
                        <a:rPr lang="en-US" sz="2900" u="none" strike="noStrike" dirty="0">
                          <a:effectLst/>
                          <a:latin typeface="Times New Roman" panose="02020603050405020304" pitchFamily="18" charset="0"/>
                          <a:cs typeface="Times New Roman" panose="02020603050405020304" pitchFamily="18" charset="0"/>
                        </a:rPr>
                        <a:t>Disorder of the labyrinth of the inner ear; elevated endolymph pressure within the cochlea (cochlear hydrops) &amp; semicircular canals (vestibular hydrops)</a:t>
                      </a:r>
                      <a:endParaRPr lang="en-US" sz="2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r>
            </a:tbl>
          </a:graphicData>
        </a:graphic>
      </p:graphicFrame>
    </p:spTree>
    <p:extLst>
      <p:ext uri="{BB962C8B-B14F-4D97-AF65-F5344CB8AC3E}">
        <p14:creationId xmlns:p14="http://schemas.microsoft.com/office/powerpoint/2010/main" val="770143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485305"/>
            <a:ext cx="8214719" cy="968319"/>
          </a:xfrm>
        </p:spPr>
        <p:txBody>
          <a:bodyPr>
            <a:noAutofit/>
          </a:bodyPr>
          <a:lstStyle/>
          <a:p>
            <a:pPr algn="ctr"/>
            <a:r>
              <a:rPr lang="en-US" sz="6000" b="1" dirty="0" smtClean="0">
                <a:solidFill>
                  <a:srgbClr val="000090"/>
                </a:solidFill>
                <a:latin typeface="Times New Roman"/>
                <a:cs typeface="Times New Roman"/>
              </a:rPr>
              <a:t>Pathology – The Ear</a:t>
            </a:r>
            <a:endParaRPr lang="en-US" sz="6000" b="1" dirty="0">
              <a:solidFill>
                <a:srgbClr val="000090"/>
              </a:solidFill>
              <a:latin typeface="Times New Roman"/>
              <a:cs typeface="Times New Roman"/>
            </a:endParaRP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 725</a:t>
            </a:r>
            <a:endParaRPr lang="en-US" sz="3000" dirty="0">
              <a:solidFill>
                <a:srgbClr val="FFFFFF"/>
              </a:solidFill>
              <a:latin typeface="Times New Roman"/>
              <a:cs typeface="Times New Roman"/>
            </a:endParaRPr>
          </a:p>
        </p:txBody>
      </p:sp>
      <p:graphicFrame>
        <p:nvGraphicFramePr>
          <p:cNvPr id="6" name="Table 5"/>
          <p:cNvGraphicFramePr>
            <a:graphicFrameLocks noGrp="1"/>
          </p:cNvGraphicFramePr>
          <p:nvPr>
            <p:extLst>
              <p:ext uri="{D42A27DB-BD31-4B8C-83A1-F6EECF244321}">
                <p14:modId xmlns:p14="http://schemas.microsoft.com/office/powerpoint/2010/main" val="2322280606"/>
              </p:ext>
            </p:extLst>
          </p:nvPr>
        </p:nvGraphicFramePr>
        <p:xfrm>
          <a:off x="462987" y="1245202"/>
          <a:ext cx="8214719" cy="5292233"/>
        </p:xfrm>
        <a:graphic>
          <a:graphicData uri="http://schemas.openxmlformats.org/drawingml/2006/table">
            <a:tbl>
              <a:tblPr>
                <a:tableStyleId>{616DA210-FB5B-4158-B5E0-FEB733F419BA}</a:tableStyleId>
              </a:tblPr>
              <a:tblGrid>
                <a:gridCol w="2217151"/>
                <a:gridCol w="5997568"/>
              </a:tblGrid>
              <a:tr h="760484">
                <a:tc>
                  <a:txBody>
                    <a:bodyPr/>
                    <a:lstStyle/>
                    <a:p>
                      <a:pPr marL="91440" algn="l" fontAlgn="b"/>
                      <a:r>
                        <a:rPr lang="en-US" sz="3000" b="1" u="none" strike="noStrike" dirty="0" err="1">
                          <a:effectLst/>
                          <a:latin typeface="Times New Roman" panose="02020603050405020304" pitchFamily="18" charset="0"/>
                          <a:cs typeface="Times New Roman" panose="02020603050405020304" pitchFamily="18" charset="0"/>
                        </a:rPr>
                        <a:t>ottis</a:t>
                      </a:r>
                      <a:r>
                        <a:rPr lang="en-US" sz="3000" b="1" u="none" strike="noStrike" dirty="0">
                          <a:effectLst/>
                          <a:latin typeface="Times New Roman" panose="02020603050405020304" pitchFamily="18" charset="0"/>
                          <a:cs typeface="Times New Roman" panose="02020603050405020304" pitchFamily="18" charset="0"/>
                        </a:rPr>
                        <a:t> media</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c>
                  <a:txBody>
                    <a:bodyPr/>
                    <a:lstStyle/>
                    <a:p>
                      <a:pPr marL="91440" algn="l" fontAlgn="b"/>
                      <a:r>
                        <a:rPr lang="en-US" sz="3000" u="none" strike="noStrike">
                          <a:effectLst/>
                          <a:latin typeface="Times New Roman" panose="02020603050405020304" pitchFamily="18" charset="0"/>
                          <a:cs typeface="Times New Roman" panose="02020603050405020304" pitchFamily="18" charset="0"/>
                        </a:rPr>
                        <a:t>Inflammation of the middle ear</a:t>
                      </a:r>
                      <a:endParaRPr lang="en-US" sz="3000" b="0" i="0" u="none" strike="noStrike">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r>
              <a:tr h="1510583">
                <a:tc>
                  <a:txBody>
                    <a:bodyPr/>
                    <a:lstStyle/>
                    <a:p>
                      <a:pPr marL="91440" algn="l" fontAlgn="b"/>
                      <a:r>
                        <a:rPr lang="en-US" sz="3000" b="1" u="none" strike="noStrike" dirty="0" err="1">
                          <a:effectLst/>
                          <a:latin typeface="Times New Roman" panose="02020603050405020304" pitchFamily="18" charset="0"/>
                          <a:cs typeface="Times New Roman" panose="02020603050405020304" pitchFamily="18" charset="0"/>
                        </a:rPr>
                        <a:t>otosclerosis</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c>
                  <a:txBody>
                    <a:bodyPr/>
                    <a:lstStyle/>
                    <a:p>
                      <a:pPr marL="91440" algn="l" fontAlgn="b"/>
                      <a:r>
                        <a:rPr lang="en-US" sz="3000" u="none" strike="noStrike">
                          <a:effectLst/>
                          <a:latin typeface="Times New Roman" panose="02020603050405020304" pitchFamily="18" charset="0"/>
                          <a:cs typeface="Times New Roman" panose="02020603050405020304" pitchFamily="18" charset="0"/>
                        </a:rPr>
                        <a:t>Hardening of the bony tissue of the middle ear</a:t>
                      </a:r>
                      <a:endParaRPr lang="en-US" sz="3000" b="0" i="0" u="none" strike="noStrike">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r>
              <a:tr h="1510583">
                <a:tc>
                  <a:txBody>
                    <a:bodyPr/>
                    <a:lstStyle/>
                    <a:p>
                      <a:pPr marL="91440" algn="l" fontAlgn="b"/>
                      <a:r>
                        <a:rPr lang="en-US" sz="3000" b="1" u="none" strike="noStrike" dirty="0">
                          <a:effectLst/>
                          <a:latin typeface="Times New Roman" panose="02020603050405020304" pitchFamily="18" charset="0"/>
                          <a:cs typeface="Times New Roman" panose="02020603050405020304" pitchFamily="18" charset="0"/>
                        </a:rPr>
                        <a:t>tinnitus</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c>
                  <a:txBody>
                    <a:bodyPr/>
                    <a:lstStyle/>
                    <a:p>
                      <a:pPr marL="91440" algn="l" fontAlgn="b"/>
                      <a:r>
                        <a:rPr lang="en-US" sz="3000" u="none" strike="noStrike">
                          <a:effectLst/>
                          <a:latin typeface="Times New Roman" panose="02020603050405020304" pitchFamily="18" charset="0"/>
                          <a:cs typeface="Times New Roman" panose="02020603050405020304" pitchFamily="18" charset="0"/>
                        </a:rPr>
                        <a:t>Sensation of noises (ringing, buzzing, whistling, booming) in the ears.</a:t>
                      </a:r>
                      <a:endParaRPr lang="en-US" sz="3000" b="0" i="0" u="none" strike="noStrike">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r>
              <a:tr h="1510583">
                <a:tc>
                  <a:txBody>
                    <a:bodyPr/>
                    <a:lstStyle/>
                    <a:p>
                      <a:pPr marL="91440" algn="l" fontAlgn="b"/>
                      <a:r>
                        <a:rPr lang="en-US" sz="3000" b="1" u="none" strike="noStrike" dirty="0">
                          <a:effectLst/>
                          <a:latin typeface="Times New Roman" panose="02020603050405020304" pitchFamily="18" charset="0"/>
                          <a:cs typeface="Times New Roman" panose="02020603050405020304" pitchFamily="18" charset="0"/>
                        </a:rPr>
                        <a:t>vertigo</a:t>
                      </a:r>
                      <a:endParaRPr lang="en-US" sz="30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c>
                  <a:txBody>
                    <a:bodyPr/>
                    <a:lstStyle/>
                    <a:p>
                      <a:pPr marL="91440" algn="l" fontAlgn="b"/>
                      <a:r>
                        <a:rPr lang="en-US" sz="3000" u="none" strike="noStrike" dirty="0">
                          <a:effectLst/>
                          <a:latin typeface="Times New Roman" panose="02020603050405020304" pitchFamily="18" charset="0"/>
                          <a:cs typeface="Times New Roman" panose="02020603050405020304" pitchFamily="18" charset="0"/>
                        </a:rPr>
                        <a:t>Sensation of irregular or whirling motion either of oneself or of external objects</a:t>
                      </a:r>
                      <a:endParaRPr lang="en-US" sz="3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6330" marR="6330" marT="6330" marB="0" anchor="ctr"/>
                </a:tc>
              </a:tr>
            </a:tbl>
          </a:graphicData>
        </a:graphic>
      </p:graphicFrame>
    </p:spTree>
    <p:extLst>
      <p:ext uri="{BB962C8B-B14F-4D97-AF65-F5344CB8AC3E}">
        <p14:creationId xmlns:p14="http://schemas.microsoft.com/office/powerpoint/2010/main" val="3030509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386449"/>
            <a:ext cx="8214719" cy="968319"/>
          </a:xfrm>
        </p:spPr>
        <p:txBody>
          <a:bodyPr>
            <a:noAutofit/>
          </a:bodyPr>
          <a:lstStyle/>
          <a:p>
            <a:pPr algn="ctr"/>
            <a:r>
              <a:rPr lang="en-US" sz="4900" b="1" dirty="0" smtClean="0">
                <a:solidFill>
                  <a:srgbClr val="000090"/>
                </a:solidFill>
                <a:latin typeface="Times New Roman"/>
                <a:cs typeface="Times New Roman"/>
              </a:rPr>
              <a:t>Clinical Procedures – The Ear</a:t>
            </a:r>
            <a:endParaRPr lang="en-US" sz="4900" b="1" dirty="0">
              <a:solidFill>
                <a:srgbClr val="000090"/>
              </a:solidFill>
              <a:latin typeface="Times New Roman"/>
              <a:cs typeface="Times New Roman"/>
            </a:endParaRP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 726</a:t>
            </a:r>
            <a:endParaRPr lang="en-US" sz="3000" dirty="0">
              <a:solidFill>
                <a:srgbClr val="FFFFFF"/>
              </a:solidFill>
              <a:latin typeface="Times New Roman"/>
              <a:cs typeface="Times New Roman"/>
            </a:endParaRPr>
          </a:p>
        </p:txBody>
      </p:sp>
      <p:graphicFrame>
        <p:nvGraphicFramePr>
          <p:cNvPr id="6" name="Table 5"/>
          <p:cNvGraphicFramePr>
            <a:graphicFrameLocks noGrp="1"/>
          </p:cNvGraphicFramePr>
          <p:nvPr>
            <p:extLst>
              <p:ext uri="{D42A27DB-BD31-4B8C-83A1-F6EECF244321}">
                <p14:modId xmlns:p14="http://schemas.microsoft.com/office/powerpoint/2010/main" val="3261065382"/>
              </p:ext>
            </p:extLst>
          </p:nvPr>
        </p:nvGraphicFramePr>
        <p:xfrm>
          <a:off x="483476" y="1203819"/>
          <a:ext cx="8194230" cy="5291573"/>
        </p:xfrm>
        <a:graphic>
          <a:graphicData uri="http://schemas.openxmlformats.org/drawingml/2006/table">
            <a:tbl>
              <a:tblPr>
                <a:tableStyleId>{5940675A-B579-460E-94D1-54222C63F5DA}</a:tableStyleId>
              </a:tblPr>
              <a:tblGrid>
                <a:gridCol w="2333296"/>
                <a:gridCol w="5860934"/>
              </a:tblGrid>
              <a:tr h="485561">
                <a:tc>
                  <a:txBody>
                    <a:bodyPr/>
                    <a:lstStyle/>
                    <a:p>
                      <a:pPr marL="91440" algn="l" fontAlgn="b"/>
                      <a:r>
                        <a:rPr lang="en-US" sz="2900" b="1" u="none" strike="noStrike" dirty="0">
                          <a:effectLst/>
                          <a:latin typeface="Times New Roman" panose="02020603050405020304" pitchFamily="18" charset="0"/>
                          <a:cs typeface="Times New Roman" panose="02020603050405020304" pitchFamily="18" charset="0"/>
                        </a:rPr>
                        <a:t>audiometry</a:t>
                      </a:r>
                      <a:endParaRPr lang="en-US" sz="2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55" marR="7655" marT="7655" marB="0" anchor="ctr"/>
                </a:tc>
                <a:tc>
                  <a:txBody>
                    <a:bodyPr/>
                    <a:lstStyle/>
                    <a:p>
                      <a:pPr marL="91440" algn="l" fontAlgn="b"/>
                      <a:r>
                        <a:rPr lang="en-US" sz="2900" u="none" strike="noStrike">
                          <a:effectLst/>
                          <a:latin typeface="Times New Roman" panose="02020603050405020304" pitchFamily="18" charset="0"/>
                          <a:cs typeface="Times New Roman" panose="02020603050405020304" pitchFamily="18" charset="0"/>
                        </a:rPr>
                        <a:t>Testing the sense of hearing</a:t>
                      </a:r>
                      <a:endParaRPr lang="en-US" sz="2900" b="0" i="0" u="none" strike="noStrike">
                        <a:solidFill>
                          <a:srgbClr val="000000"/>
                        </a:solidFill>
                        <a:effectLst/>
                        <a:latin typeface="Times New Roman" panose="02020603050405020304" pitchFamily="18" charset="0"/>
                        <a:cs typeface="Times New Roman" panose="02020603050405020304" pitchFamily="18" charset="0"/>
                      </a:endParaRPr>
                    </a:p>
                  </a:txBody>
                  <a:tcPr marL="7655" marR="7655" marT="7655" marB="0" anchor="ctr"/>
                </a:tc>
              </a:tr>
              <a:tr h="1440150">
                <a:tc>
                  <a:txBody>
                    <a:bodyPr/>
                    <a:lstStyle/>
                    <a:p>
                      <a:pPr marL="91440" algn="l" fontAlgn="b"/>
                      <a:r>
                        <a:rPr lang="en-US" sz="2900" b="1" u="none" strike="noStrike" dirty="0">
                          <a:effectLst/>
                          <a:latin typeface="Times New Roman" panose="02020603050405020304" pitchFamily="18" charset="0"/>
                          <a:cs typeface="Times New Roman" panose="02020603050405020304" pitchFamily="18" charset="0"/>
                        </a:rPr>
                        <a:t>cochlear implant procedure</a:t>
                      </a:r>
                      <a:endParaRPr lang="en-US" sz="2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55" marR="7655" marT="7655" marB="0" anchor="ctr"/>
                </a:tc>
                <a:tc>
                  <a:txBody>
                    <a:bodyPr/>
                    <a:lstStyle/>
                    <a:p>
                      <a:pPr marL="91440" algn="l" fontAlgn="b"/>
                      <a:r>
                        <a:rPr lang="en-US" sz="2900" u="none" strike="noStrike">
                          <a:effectLst/>
                          <a:latin typeface="Times New Roman" panose="02020603050405020304" pitchFamily="18" charset="0"/>
                          <a:cs typeface="Times New Roman" panose="02020603050405020304" pitchFamily="18" charset="0"/>
                        </a:rPr>
                        <a:t>Surgical insertion of a device that allows sensorineural hearingimpaired persons to understand speech</a:t>
                      </a:r>
                      <a:endParaRPr lang="en-US" sz="2900" b="0" i="0" u="none" strike="noStrike">
                        <a:solidFill>
                          <a:srgbClr val="000000"/>
                        </a:solidFill>
                        <a:effectLst/>
                        <a:latin typeface="Times New Roman" panose="02020603050405020304" pitchFamily="18" charset="0"/>
                        <a:cs typeface="Times New Roman" panose="02020603050405020304" pitchFamily="18" charset="0"/>
                      </a:endParaRPr>
                    </a:p>
                  </a:txBody>
                  <a:tcPr marL="7655" marR="7655" marT="7655" marB="0" anchor="ctr"/>
                </a:tc>
              </a:tr>
              <a:tr h="1440150">
                <a:tc>
                  <a:txBody>
                    <a:bodyPr/>
                    <a:lstStyle/>
                    <a:p>
                      <a:pPr marL="91440" algn="l" fontAlgn="b"/>
                      <a:r>
                        <a:rPr lang="en-US" sz="2900" b="1" u="none" strike="noStrike" dirty="0">
                          <a:effectLst/>
                          <a:latin typeface="Times New Roman" panose="02020603050405020304" pitchFamily="18" charset="0"/>
                          <a:cs typeface="Times New Roman" panose="02020603050405020304" pitchFamily="18" charset="0"/>
                        </a:rPr>
                        <a:t>ear thermometry</a:t>
                      </a:r>
                      <a:endParaRPr lang="en-US" sz="2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55" marR="7655" marT="7655" marB="0" anchor="ctr"/>
                </a:tc>
                <a:tc>
                  <a:txBody>
                    <a:bodyPr/>
                    <a:lstStyle/>
                    <a:p>
                      <a:pPr marL="91440" algn="l" fontAlgn="b"/>
                      <a:r>
                        <a:rPr lang="en-US" sz="2900" u="none" strike="noStrike">
                          <a:effectLst/>
                          <a:latin typeface="Times New Roman" panose="02020603050405020304" pitchFamily="18" charset="0"/>
                          <a:cs typeface="Times New Roman" panose="02020603050405020304" pitchFamily="18" charset="0"/>
                        </a:rPr>
                        <a:t>Measurement of the temperatrue of the tympanic membrane by detection of infrared radiation from the eardrum</a:t>
                      </a:r>
                      <a:endParaRPr lang="en-US" sz="2900" b="0" i="0" u="none" strike="noStrike">
                        <a:solidFill>
                          <a:srgbClr val="000000"/>
                        </a:solidFill>
                        <a:effectLst/>
                        <a:latin typeface="Times New Roman" panose="02020603050405020304" pitchFamily="18" charset="0"/>
                        <a:cs typeface="Times New Roman" panose="02020603050405020304" pitchFamily="18" charset="0"/>
                      </a:endParaRPr>
                    </a:p>
                  </a:txBody>
                  <a:tcPr marL="7655" marR="7655" marT="7655" marB="0" anchor="ctr"/>
                </a:tc>
              </a:tr>
              <a:tr h="962856">
                <a:tc>
                  <a:txBody>
                    <a:bodyPr/>
                    <a:lstStyle/>
                    <a:p>
                      <a:pPr marL="91440" algn="l" fontAlgn="b"/>
                      <a:r>
                        <a:rPr lang="en-US" sz="2900" b="1" u="none" strike="noStrike" dirty="0">
                          <a:effectLst/>
                          <a:latin typeface="Times New Roman" panose="02020603050405020304" pitchFamily="18" charset="0"/>
                          <a:cs typeface="Times New Roman" panose="02020603050405020304" pitchFamily="18" charset="0"/>
                        </a:rPr>
                        <a:t>otoscopy</a:t>
                      </a:r>
                      <a:endParaRPr lang="en-US" sz="2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55" marR="7655" marT="7655" marB="0" anchor="ctr"/>
                </a:tc>
                <a:tc>
                  <a:txBody>
                    <a:bodyPr/>
                    <a:lstStyle/>
                    <a:p>
                      <a:pPr marL="91440" algn="l" fontAlgn="b"/>
                      <a:r>
                        <a:rPr lang="en-US" sz="2900" u="none" strike="noStrike">
                          <a:effectLst/>
                          <a:latin typeface="Times New Roman" panose="02020603050405020304" pitchFamily="18" charset="0"/>
                          <a:cs typeface="Times New Roman" panose="02020603050405020304" pitchFamily="18" charset="0"/>
                        </a:rPr>
                        <a:t>Visual examination of the ear canal with an otoscope</a:t>
                      </a:r>
                      <a:endParaRPr lang="en-US" sz="2900" b="0" i="0" u="none" strike="noStrike">
                        <a:solidFill>
                          <a:srgbClr val="000000"/>
                        </a:solidFill>
                        <a:effectLst/>
                        <a:latin typeface="Times New Roman" panose="02020603050405020304" pitchFamily="18" charset="0"/>
                        <a:cs typeface="Times New Roman" panose="02020603050405020304" pitchFamily="18" charset="0"/>
                      </a:endParaRPr>
                    </a:p>
                  </a:txBody>
                  <a:tcPr marL="7655" marR="7655" marT="7655" marB="0" anchor="ctr"/>
                </a:tc>
              </a:tr>
              <a:tr h="962856">
                <a:tc>
                  <a:txBody>
                    <a:bodyPr/>
                    <a:lstStyle/>
                    <a:p>
                      <a:pPr marL="91440" algn="l" fontAlgn="b"/>
                      <a:r>
                        <a:rPr lang="en-US" sz="2900" b="1" u="none" strike="noStrike" dirty="0">
                          <a:effectLst/>
                          <a:latin typeface="Times New Roman" panose="02020603050405020304" pitchFamily="18" charset="0"/>
                          <a:cs typeface="Times New Roman" panose="02020603050405020304" pitchFamily="18" charset="0"/>
                        </a:rPr>
                        <a:t>tuning fork test</a:t>
                      </a:r>
                      <a:endParaRPr lang="en-US" sz="29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655" marR="7655" marT="7655" marB="0" anchor="ctr"/>
                </a:tc>
                <a:tc>
                  <a:txBody>
                    <a:bodyPr/>
                    <a:lstStyle/>
                    <a:p>
                      <a:pPr marL="91440" algn="l" fontAlgn="b"/>
                      <a:r>
                        <a:rPr lang="en-US" sz="2900" u="none" strike="noStrike" dirty="0">
                          <a:effectLst/>
                          <a:latin typeface="Times New Roman" panose="02020603050405020304" pitchFamily="18" charset="0"/>
                          <a:cs typeface="Times New Roman" panose="02020603050405020304" pitchFamily="18" charset="0"/>
                        </a:rPr>
                        <a:t>Test of ear conduction using a vibration source (tuning fork)</a:t>
                      </a:r>
                      <a:endParaRPr lang="en-US" sz="29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55" marR="7655" marT="7655" marB="0" anchor="ctr"/>
                </a:tc>
              </a:tr>
            </a:tbl>
          </a:graphicData>
        </a:graphic>
      </p:graphicFrame>
    </p:spTree>
    <p:extLst>
      <p:ext uri="{BB962C8B-B14F-4D97-AF65-F5344CB8AC3E}">
        <p14:creationId xmlns:p14="http://schemas.microsoft.com/office/powerpoint/2010/main" val="377286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273554"/>
            <a:ext cx="8214719" cy="1143000"/>
          </a:xfrm>
        </p:spPr>
        <p:txBody>
          <a:bodyPr>
            <a:normAutofit/>
          </a:bodyPr>
          <a:lstStyle/>
          <a:p>
            <a:pPr algn="ctr"/>
            <a:r>
              <a:rPr lang="en-US" sz="6000" b="1" dirty="0" smtClean="0">
                <a:solidFill>
                  <a:srgbClr val="000090"/>
                </a:solidFill>
                <a:latin typeface="Times New Roman"/>
                <a:cs typeface="Times New Roman"/>
              </a:rPr>
              <a:t>Introduction</a:t>
            </a:r>
            <a:endParaRPr lang="en-US" sz="6000" b="1" dirty="0">
              <a:solidFill>
                <a:srgbClr val="000090"/>
              </a:solidFill>
              <a:latin typeface="Times New Roman"/>
              <a:cs typeface="Times New Roman"/>
            </a:endParaRPr>
          </a:p>
        </p:txBody>
      </p:sp>
      <p:sp>
        <p:nvSpPr>
          <p:cNvPr id="3" name="Content Placeholder 2"/>
          <p:cNvSpPr>
            <a:spLocks noGrp="1"/>
          </p:cNvSpPr>
          <p:nvPr>
            <p:ph idx="1"/>
          </p:nvPr>
        </p:nvSpPr>
        <p:spPr>
          <a:xfrm>
            <a:off x="462988" y="1416554"/>
            <a:ext cx="8214718" cy="5132200"/>
          </a:xfrm>
        </p:spPr>
        <p:txBody>
          <a:bodyPr>
            <a:noAutofit/>
          </a:bodyPr>
          <a:lstStyle/>
          <a:p>
            <a:pPr marL="290513" indent="-290513">
              <a:buFont typeface="Wingdings" charset="2"/>
              <a:buChar char="v"/>
            </a:pPr>
            <a:r>
              <a:rPr lang="en-US" sz="3000" dirty="0" smtClean="0">
                <a:solidFill>
                  <a:schemeClr val="tx1"/>
                </a:solidFill>
                <a:latin typeface="Times New Roman"/>
                <a:cs typeface="Times New Roman"/>
              </a:rPr>
              <a:t>The eye &amp; the ear are sense organs. </a:t>
            </a:r>
          </a:p>
          <a:p>
            <a:pPr marL="692150" lvl="1" indent="-346075">
              <a:buFont typeface="Arial" panose="020B0604020202020204" pitchFamily="34" charset="0"/>
              <a:buChar char="•"/>
            </a:pPr>
            <a:r>
              <a:rPr lang="en-US" sz="3000" dirty="0" smtClean="0">
                <a:solidFill>
                  <a:schemeClr val="tx1"/>
                </a:solidFill>
                <a:latin typeface="Times New Roman"/>
                <a:cs typeface="Times New Roman"/>
              </a:rPr>
              <a:t>They are receptors whose sensitive cells may be activated by a particular form of energy or stimulus in the external or internal environment. </a:t>
            </a:r>
          </a:p>
          <a:p>
            <a:pPr marL="1085850" lvl="2" indent="-393700">
              <a:buFont typeface="Wingdings" panose="05000000000000000000" pitchFamily="2" charset="2"/>
              <a:buChar char="ü"/>
            </a:pPr>
            <a:r>
              <a:rPr lang="en-US" sz="3000" dirty="0" smtClean="0">
                <a:solidFill>
                  <a:schemeClr val="tx1"/>
                </a:solidFill>
                <a:latin typeface="Times New Roman"/>
                <a:cs typeface="Times New Roman"/>
              </a:rPr>
              <a:t>The sensitive cells in the eye &amp; ear respond to the stimulus by initiating a series of nerve impulses along sensory nerve fibers that lead to the brain.</a:t>
            </a: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 698</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2755742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322982"/>
            <a:ext cx="8214719" cy="1143000"/>
          </a:xfrm>
        </p:spPr>
        <p:txBody>
          <a:bodyPr>
            <a:normAutofit/>
          </a:bodyPr>
          <a:lstStyle/>
          <a:p>
            <a:pPr algn="ctr"/>
            <a:r>
              <a:rPr lang="en-US" sz="6000" b="1" dirty="0" smtClean="0">
                <a:solidFill>
                  <a:srgbClr val="000090"/>
                </a:solidFill>
                <a:latin typeface="Times New Roman"/>
                <a:cs typeface="Times New Roman"/>
              </a:rPr>
              <a:t>Introduction: Cont.</a:t>
            </a:r>
            <a:endParaRPr lang="en-US" sz="6000" b="1" dirty="0">
              <a:solidFill>
                <a:srgbClr val="000090"/>
              </a:solidFill>
              <a:latin typeface="Times New Roman"/>
              <a:cs typeface="Times New Roman"/>
            </a:endParaRPr>
          </a:p>
        </p:txBody>
      </p:sp>
      <p:sp>
        <p:nvSpPr>
          <p:cNvPr id="3" name="Content Placeholder 2"/>
          <p:cNvSpPr>
            <a:spLocks noGrp="1"/>
          </p:cNvSpPr>
          <p:nvPr>
            <p:ph idx="1"/>
          </p:nvPr>
        </p:nvSpPr>
        <p:spPr>
          <a:xfrm>
            <a:off x="462988" y="1416554"/>
            <a:ext cx="8214718" cy="5132200"/>
          </a:xfrm>
        </p:spPr>
        <p:txBody>
          <a:bodyPr>
            <a:normAutofit/>
          </a:bodyPr>
          <a:lstStyle/>
          <a:p>
            <a:pPr marL="290513" indent="-290513">
              <a:buFont typeface="Wingdings" charset="2"/>
              <a:buChar char="v"/>
            </a:pPr>
            <a:r>
              <a:rPr lang="en-US" sz="3000" dirty="0" smtClean="0">
                <a:solidFill>
                  <a:schemeClr val="tx1"/>
                </a:solidFill>
                <a:latin typeface="Times New Roman"/>
                <a:cs typeface="Times New Roman"/>
              </a:rPr>
              <a:t>No matter what stimulus affects a particular receptor, the resulting sensation in determined by regions in the brain connected to that receptor.</a:t>
            </a:r>
          </a:p>
          <a:p>
            <a:pPr marL="568325" lvl="1" indent="-222250">
              <a:buFont typeface="Arial" panose="020B0604020202020204" pitchFamily="34" charset="0"/>
              <a:buChar char="•"/>
            </a:pPr>
            <a:r>
              <a:rPr lang="en-US" sz="3000" dirty="0" smtClean="0">
                <a:solidFill>
                  <a:schemeClr val="tx1"/>
                </a:solidFill>
                <a:latin typeface="Times New Roman"/>
                <a:cs typeface="Times New Roman"/>
              </a:rPr>
              <a:t>Thus, mechanical injury that stimulates receptor cells in the eye &amp; ear may produce sensation of vision &amp; sound. </a:t>
            </a:r>
          </a:p>
          <a:p>
            <a:pPr marL="568325" lvl="1" indent="-222250">
              <a:buFont typeface="Arial" panose="020B0604020202020204" pitchFamily="34" charset="0"/>
              <a:buChar char="•"/>
            </a:pPr>
            <a:r>
              <a:rPr lang="en-US" sz="3000" dirty="0" smtClean="0">
                <a:solidFill>
                  <a:schemeClr val="tx1"/>
                </a:solidFill>
                <a:latin typeface="Times New Roman"/>
                <a:cs typeface="Times New Roman"/>
              </a:rPr>
              <a:t>If a workable connection could be made between the sensitive receptor cells of the ear &amp; the area in the brain associated with sight, it would be possible to “see” sounds.</a:t>
            </a: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 698</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3201842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310625"/>
            <a:ext cx="8214719" cy="1143000"/>
          </a:xfrm>
        </p:spPr>
        <p:txBody>
          <a:bodyPr>
            <a:normAutofit/>
          </a:bodyPr>
          <a:lstStyle/>
          <a:p>
            <a:pPr algn="ctr"/>
            <a:r>
              <a:rPr lang="en-US" sz="6000" b="1" dirty="0" smtClean="0">
                <a:solidFill>
                  <a:srgbClr val="000090"/>
                </a:solidFill>
                <a:latin typeface="Times New Roman"/>
                <a:cs typeface="Times New Roman"/>
              </a:rPr>
              <a:t>The Eye</a:t>
            </a:r>
            <a:endParaRPr lang="en-US" sz="6000" b="1" dirty="0">
              <a:solidFill>
                <a:srgbClr val="000090"/>
              </a:solidFill>
              <a:latin typeface="Times New Roman"/>
              <a:cs typeface="Times New Roman"/>
            </a:endParaRPr>
          </a:p>
        </p:txBody>
      </p:sp>
      <p:sp>
        <p:nvSpPr>
          <p:cNvPr id="3" name="Content Placeholder 2"/>
          <p:cNvSpPr>
            <a:spLocks noGrp="1"/>
          </p:cNvSpPr>
          <p:nvPr>
            <p:ph idx="1"/>
          </p:nvPr>
        </p:nvSpPr>
        <p:spPr>
          <a:xfrm>
            <a:off x="462988" y="1271752"/>
            <a:ext cx="8214718" cy="5234961"/>
          </a:xfrm>
        </p:spPr>
        <p:txBody>
          <a:bodyPr>
            <a:noAutofit/>
          </a:bodyPr>
          <a:lstStyle/>
          <a:p>
            <a:pPr marL="0" indent="0">
              <a:spcBef>
                <a:spcPts val="0"/>
              </a:spcBef>
              <a:buNone/>
            </a:pPr>
            <a:r>
              <a:rPr lang="en-US" sz="3000" b="1" dirty="0" smtClean="0">
                <a:solidFill>
                  <a:srgbClr val="7030A0"/>
                </a:solidFill>
                <a:latin typeface="Times New Roman"/>
                <a:cs typeface="Times New Roman"/>
              </a:rPr>
              <a:t>Anatomy &amp; Physiology</a:t>
            </a:r>
          </a:p>
          <a:p>
            <a:pPr marL="290513" indent="-290513">
              <a:spcBef>
                <a:spcPts val="0"/>
              </a:spcBef>
              <a:buFont typeface="Wingdings" charset="2"/>
              <a:buChar char="v"/>
            </a:pPr>
            <a:r>
              <a:rPr lang="en-US" sz="3000" b="1" dirty="0" smtClean="0">
                <a:solidFill>
                  <a:schemeClr val="tx1"/>
                </a:solidFill>
                <a:latin typeface="Times New Roman"/>
                <a:cs typeface="Times New Roman"/>
              </a:rPr>
              <a:t>Pupil</a:t>
            </a:r>
            <a:r>
              <a:rPr lang="en-US" sz="3000" dirty="0" smtClean="0">
                <a:solidFill>
                  <a:schemeClr val="tx1"/>
                </a:solidFill>
                <a:latin typeface="Times New Roman"/>
                <a:cs typeface="Times New Roman"/>
              </a:rPr>
              <a:t> = central dark opening of the eye, where light rays enter.</a:t>
            </a:r>
          </a:p>
          <a:p>
            <a:pPr marL="290513" indent="-290513">
              <a:spcBef>
                <a:spcPts val="0"/>
              </a:spcBef>
              <a:buFont typeface="Wingdings" charset="2"/>
              <a:buChar char="v"/>
            </a:pPr>
            <a:r>
              <a:rPr lang="en-US" sz="3000" b="1" dirty="0" smtClean="0">
                <a:solidFill>
                  <a:schemeClr val="tx1"/>
                </a:solidFill>
                <a:latin typeface="Times New Roman"/>
                <a:cs typeface="Times New Roman"/>
              </a:rPr>
              <a:t>Conjunctiva</a:t>
            </a:r>
            <a:r>
              <a:rPr lang="en-US" sz="3000" dirty="0" smtClean="0">
                <a:solidFill>
                  <a:schemeClr val="tx1"/>
                </a:solidFill>
                <a:latin typeface="Times New Roman"/>
                <a:cs typeface="Times New Roman"/>
              </a:rPr>
              <a:t> = a membrane lining the inner surfaces of the eyelids &amp; anterior portion of the eyeball over the white of the eye. It is clear &amp; almost colorless except when blood vessels are dilated.</a:t>
            </a:r>
          </a:p>
          <a:p>
            <a:pPr marL="290513" indent="-290513">
              <a:spcBef>
                <a:spcPts val="0"/>
              </a:spcBef>
              <a:buFont typeface="Wingdings" charset="2"/>
              <a:buChar char="v"/>
            </a:pPr>
            <a:r>
              <a:rPr lang="en-US" sz="3000" b="1" dirty="0" smtClean="0">
                <a:solidFill>
                  <a:schemeClr val="tx1"/>
                </a:solidFill>
                <a:latin typeface="Times New Roman"/>
                <a:cs typeface="Times New Roman"/>
              </a:rPr>
              <a:t>Sclera</a:t>
            </a:r>
            <a:r>
              <a:rPr lang="en-US" sz="3000" dirty="0" smtClean="0">
                <a:solidFill>
                  <a:schemeClr val="tx1"/>
                </a:solidFill>
                <a:latin typeface="Times New Roman"/>
                <a:cs typeface="Times New Roman"/>
              </a:rPr>
              <a:t> = opaque white of the eye; a </a:t>
            </a:r>
            <a:r>
              <a:rPr lang="en-US" sz="3000" dirty="0">
                <a:solidFill>
                  <a:schemeClr val="tx1"/>
                </a:solidFill>
                <a:latin typeface="Times New Roman"/>
                <a:cs typeface="Times New Roman"/>
              </a:rPr>
              <a:t>fibrous layer under the conjunctiva. </a:t>
            </a: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 698</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3201021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310625"/>
            <a:ext cx="8214719" cy="1143000"/>
          </a:xfrm>
        </p:spPr>
        <p:txBody>
          <a:bodyPr>
            <a:normAutofit/>
          </a:bodyPr>
          <a:lstStyle/>
          <a:p>
            <a:pPr algn="ctr"/>
            <a:r>
              <a:rPr lang="en-US" sz="6000" b="1" dirty="0" smtClean="0">
                <a:solidFill>
                  <a:srgbClr val="000090"/>
                </a:solidFill>
                <a:latin typeface="Times New Roman"/>
                <a:cs typeface="Times New Roman"/>
              </a:rPr>
              <a:t>The Eye: Cont.</a:t>
            </a:r>
            <a:endParaRPr lang="en-US" sz="6000" b="1" dirty="0">
              <a:solidFill>
                <a:srgbClr val="000090"/>
              </a:solidFill>
              <a:latin typeface="Times New Roman"/>
              <a:cs typeface="Times New Roman"/>
            </a:endParaRPr>
          </a:p>
        </p:txBody>
      </p:sp>
      <p:sp>
        <p:nvSpPr>
          <p:cNvPr id="3" name="Content Placeholder 2"/>
          <p:cNvSpPr>
            <a:spLocks noGrp="1"/>
          </p:cNvSpPr>
          <p:nvPr>
            <p:ph idx="1"/>
          </p:nvPr>
        </p:nvSpPr>
        <p:spPr>
          <a:xfrm>
            <a:off x="462988" y="1271752"/>
            <a:ext cx="8214718" cy="5234961"/>
          </a:xfrm>
        </p:spPr>
        <p:txBody>
          <a:bodyPr>
            <a:noAutofit/>
          </a:bodyPr>
          <a:lstStyle/>
          <a:p>
            <a:pPr marL="290513" indent="-290513">
              <a:spcBef>
                <a:spcPts val="0"/>
              </a:spcBef>
              <a:buFont typeface="Wingdings" charset="2"/>
              <a:buChar char="v"/>
            </a:pPr>
            <a:r>
              <a:rPr lang="en-US" sz="2800" b="1" dirty="0" smtClean="0">
                <a:solidFill>
                  <a:schemeClr val="tx1"/>
                </a:solidFill>
                <a:latin typeface="Times New Roman"/>
                <a:cs typeface="Times New Roman"/>
              </a:rPr>
              <a:t>Cornea</a:t>
            </a:r>
            <a:r>
              <a:rPr lang="en-US" sz="2800" dirty="0" smtClean="0">
                <a:solidFill>
                  <a:schemeClr val="tx1"/>
                </a:solidFill>
                <a:latin typeface="Times New Roman"/>
                <a:cs typeface="Times New Roman"/>
              </a:rPr>
              <a:t> = a fibrous, transparent tissue that extends like a dome over the pupil &amp; iris. The function of the cornea is to bend, or refract, the rays of light so they are focused properly on the sensitive receptor cells in the posterior region of the eye. The normal, healthy cornea is avascular but receives nourishment from blood vessels near its junction the sclera. </a:t>
            </a:r>
          </a:p>
          <a:p>
            <a:pPr marL="630238" lvl="1" indent="-346075">
              <a:spcBef>
                <a:spcPts val="0"/>
              </a:spcBef>
              <a:buFont typeface="Arial" panose="020B0604020202020204" pitchFamily="34" charset="0"/>
              <a:buChar char="•"/>
            </a:pPr>
            <a:r>
              <a:rPr lang="en-US" sz="2800" b="1" dirty="0">
                <a:solidFill>
                  <a:schemeClr val="tx1"/>
                </a:solidFill>
                <a:latin typeface="Times New Roman"/>
                <a:cs typeface="Times New Roman"/>
              </a:rPr>
              <a:t>Corneal</a:t>
            </a:r>
            <a:r>
              <a:rPr lang="en-US" sz="2800" dirty="0">
                <a:solidFill>
                  <a:schemeClr val="tx1"/>
                </a:solidFill>
                <a:latin typeface="Times New Roman"/>
                <a:cs typeface="Times New Roman"/>
              </a:rPr>
              <a:t> </a:t>
            </a:r>
            <a:r>
              <a:rPr lang="en-US" sz="2800" b="1" dirty="0">
                <a:solidFill>
                  <a:schemeClr val="tx1"/>
                </a:solidFill>
                <a:latin typeface="Times New Roman"/>
                <a:cs typeface="Times New Roman"/>
              </a:rPr>
              <a:t>transplants</a:t>
            </a:r>
            <a:r>
              <a:rPr lang="en-US" sz="2800" dirty="0">
                <a:solidFill>
                  <a:schemeClr val="tx1"/>
                </a:solidFill>
                <a:latin typeface="Times New Roman"/>
                <a:cs typeface="Times New Roman"/>
              </a:rPr>
              <a:t> for people with scarred or opaque corneas are often successful because antibodies responsible for rejection of foreign tissue usually do not reach the avascular, transplanted corneal tissue. </a:t>
            </a:r>
            <a:endParaRPr lang="en-US" sz="2800" dirty="0"/>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 698</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677688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310625"/>
            <a:ext cx="8214719" cy="1143000"/>
          </a:xfrm>
        </p:spPr>
        <p:txBody>
          <a:bodyPr>
            <a:normAutofit/>
          </a:bodyPr>
          <a:lstStyle/>
          <a:p>
            <a:pPr algn="ctr"/>
            <a:r>
              <a:rPr lang="en-US" sz="6000" b="1" dirty="0">
                <a:solidFill>
                  <a:srgbClr val="000090"/>
                </a:solidFill>
                <a:latin typeface="Times New Roman"/>
                <a:cs typeface="Times New Roman"/>
              </a:rPr>
              <a:t>The Eye: Cont.</a:t>
            </a:r>
          </a:p>
        </p:txBody>
      </p:sp>
      <p:sp>
        <p:nvSpPr>
          <p:cNvPr id="3" name="Content Placeholder 2"/>
          <p:cNvSpPr>
            <a:spLocks noGrp="1"/>
          </p:cNvSpPr>
          <p:nvPr>
            <p:ph idx="1"/>
          </p:nvPr>
        </p:nvSpPr>
        <p:spPr>
          <a:xfrm>
            <a:off x="462988" y="1271752"/>
            <a:ext cx="8214718" cy="5234961"/>
          </a:xfrm>
        </p:spPr>
        <p:txBody>
          <a:bodyPr>
            <a:noAutofit/>
          </a:bodyPr>
          <a:lstStyle/>
          <a:p>
            <a:pPr marL="290513" indent="-290513">
              <a:spcBef>
                <a:spcPts val="600"/>
              </a:spcBef>
              <a:buFont typeface="Wingdings" charset="2"/>
              <a:buChar char="v"/>
            </a:pPr>
            <a:r>
              <a:rPr lang="en-US" sz="2800" b="1" dirty="0">
                <a:solidFill>
                  <a:schemeClr val="tx1"/>
                </a:solidFill>
                <a:latin typeface="Times New Roman"/>
                <a:cs typeface="Times New Roman"/>
              </a:rPr>
              <a:t>U</a:t>
            </a:r>
            <a:r>
              <a:rPr lang="en-US" sz="2800" b="1" dirty="0" smtClean="0">
                <a:solidFill>
                  <a:schemeClr val="tx1"/>
                </a:solidFill>
                <a:latin typeface="Times New Roman"/>
                <a:cs typeface="Times New Roman"/>
              </a:rPr>
              <a:t>vea </a:t>
            </a:r>
            <a:r>
              <a:rPr lang="en-US" sz="2800" b="1" dirty="0">
                <a:solidFill>
                  <a:schemeClr val="tx1"/>
                </a:solidFill>
                <a:latin typeface="Times New Roman"/>
                <a:cs typeface="Times New Roman"/>
              </a:rPr>
              <a:t>of the </a:t>
            </a:r>
            <a:r>
              <a:rPr lang="en-US" sz="2800" b="1" dirty="0" smtClean="0">
                <a:solidFill>
                  <a:schemeClr val="tx1"/>
                </a:solidFill>
                <a:latin typeface="Times New Roman"/>
                <a:cs typeface="Times New Roman"/>
              </a:rPr>
              <a:t>eye</a:t>
            </a:r>
            <a:r>
              <a:rPr lang="en-US" sz="2800" dirty="0" smtClean="0">
                <a:solidFill>
                  <a:schemeClr val="tx1"/>
                </a:solidFill>
                <a:latin typeface="Times New Roman"/>
                <a:cs typeface="Times New Roman"/>
              </a:rPr>
              <a:t>: the choroid, iris &amp; ciliary body.</a:t>
            </a:r>
          </a:p>
          <a:p>
            <a:pPr marL="568325" lvl="1" indent="-222250">
              <a:spcBef>
                <a:spcPts val="600"/>
              </a:spcBef>
              <a:buFont typeface="Arial" panose="020B0604020202020204" pitchFamily="34" charset="0"/>
              <a:buChar char="•"/>
            </a:pPr>
            <a:r>
              <a:rPr lang="en-US" sz="2800" b="1" dirty="0" smtClean="0">
                <a:solidFill>
                  <a:schemeClr val="tx1"/>
                </a:solidFill>
                <a:latin typeface="Times New Roman"/>
                <a:cs typeface="Times New Roman"/>
              </a:rPr>
              <a:t>Iris</a:t>
            </a:r>
            <a:r>
              <a:rPr lang="en-US" sz="2800" dirty="0" smtClean="0">
                <a:solidFill>
                  <a:schemeClr val="tx1"/>
                </a:solidFill>
                <a:latin typeface="Times New Roman"/>
                <a:cs typeface="Times New Roman"/>
              </a:rPr>
              <a:t> </a:t>
            </a:r>
            <a:r>
              <a:rPr lang="en-US" sz="2800" dirty="0">
                <a:solidFill>
                  <a:schemeClr val="tx1"/>
                </a:solidFill>
                <a:latin typeface="Times New Roman"/>
                <a:cs typeface="Times New Roman"/>
              </a:rPr>
              <a:t>= color portion of the eye; surrounds the </a:t>
            </a:r>
            <a:r>
              <a:rPr lang="en-US" sz="2800" dirty="0" smtClean="0">
                <a:solidFill>
                  <a:schemeClr val="tx1"/>
                </a:solidFill>
                <a:latin typeface="Times New Roman"/>
                <a:cs typeface="Times New Roman"/>
              </a:rPr>
              <a:t>pupil. Muscles </a:t>
            </a:r>
            <a:r>
              <a:rPr lang="en-US" sz="2800" dirty="0">
                <a:solidFill>
                  <a:schemeClr val="tx1"/>
                </a:solidFill>
                <a:latin typeface="Times New Roman"/>
                <a:cs typeface="Times New Roman"/>
              </a:rPr>
              <a:t>of the iris constrict </a:t>
            </a:r>
            <a:r>
              <a:rPr lang="en-US" sz="2800" dirty="0" smtClean="0">
                <a:solidFill>
                  <a:schemeClr val="tx1"/>
                </a:solidFill>
                <a:latin typeface="Times New Roman"/>
                <a:cs typeface="Times New Roman"/>
              </a:rPr>
              <a:t>&amp; </a:t>
            </a:r>
            <a:r>
              <a:rPr lang="en-US" sz="2800" dirty="0">
                <a:solidFill>
                  <a:schemeClr val="tx1"/>
                </a:solidFill>
                <a:latin typeface="Times New Roman"/>
                <a:cs typeface="Times New Roman"/>
              </a:rPr>
              <a:t>dilate the </a:t>
            </a:r>
            <a:r>
              <a:rPr lang="en-US" sz="2800" dirty="0" smtClean="0">
                <a:solidFill>
                  <a:schemeClr val="tx1"/>
                </a:solidFill>
                <a:latin typeface="Times New Roman"/>
                <a:cs typeface="Times New Roman"/>
              </a:rPr>
              <a:t>pupil.</a:t>
            </a:r>
            <a:endParaRPr lang="en-US" sz="2800" dirty="0">
              <a:solidFill>
                <a:schemeClr val="tx1"/>
              </a:solidFill>
              <a:latin typeface="Times New Roman"/>
              <a:cs typeface="Times New Roman"/>
            </a:endParaRPr>
          </a:p>
          <a:p>
            <a:pPr marL="568325" lvl="1" indent="-222250">
              <a:spcBef>
                <a:spcPts val="600"/>
              </a:spcBef>
              <a:buFont typeface="Arial" panose="020B0604020202020204" pitchFamily="34" charset="0"/>
              <a:buChar char="•"/>
            </a:pPr>
            <a:r>
              <a:rPr lang="en-US" sz="2800" b="1" dirty="0" smtClean="0">
                <a:solidFill>
                  <a:schemeClr val="tx1"/>
                </a:solidFill>
                <a:latin typeface="Times New Roman"/>
                <a:cs typeface="Times New Roman"/>
              </a:rPr>
              <a:t>Choroid</a:t>
            </a:r>
            <a:r>
              <a:rPr lang="en-US" sz="2800" dirty="0" smtClean="0">
                <a:solidFill>
                  <a:schemeClr val="tx1"/>
                </a:solidFill>
                <a:latin typeface="Times New Roman"/>
                <a:cs typeface="Times New Roman"/>
              </a:rPr>
              <a:t> = dark brown membrane inside the sclera; contains many blood vessels. </a:t>
            </a:r>
          </a:p>
          <a:p>
            <a:pPr marL="568325" lvl="1" indent="-222250">
              <a:spcBef>
                <a:spcPts val="600"/>
              </a:spcBef>
              <a:buFont typeface="Arial" panose="020B0604020202020204" pitchFamily="34" charset="0"/>
              <a:buChar char="•"/>
            </a:pPr>
            <a:r>
              <a:rPr lang="en-US" sz="2800" b="1" dirty="0">
                <a:solidFill>
                  <a:schemeClr val="tx1"/>
                </a:solidFill>
                <a:latin typeface="Times New Roman"/>
                <a:cs typeface="Times New Roman"/>
              </a:rPr>
              <a:t>C</a:t>
            </a:r>
            <a:r>
              <a:rPr lang="en-US" sz="2800" b="1" dirty="0" smtClean="0">
                <a:solidFill>
                  <a:schemeClr val="tx1"/>
                </a:solidFill>
                <a:latin typeface="Times New Roman"/>
                <a:cs typeface="Times New Roman"/>
              </a:rPr>
              <a:t>iliary body = </a:t>
            </a:r>
            <a:r>
              <a:rPr lang="en-US" sz="2800" dirty="0" smtClean="0">
                <a:solidFill>
                  <a:schemeClr val="tx1"/>
                </a:solidFill>
                <a:latin typeface="Times New Roman"/>
                <a:cs typeface="Times New Roman"/>
              </a:rPr>
              <a:t>surrounds the outside of the lens in full circle. Fine, thread-like attachments connect the ciliary body &amp; the lens, allowing the muscles in the ciliary body to adjust the shape &amp; thickness of the lens. These changes in the shape of the lens cause refraction of light rays. </a:t>
            </a: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Pages 698 – 699</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3839353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310625"/>
            <a:ext cx="8214719" cy="1143000"/>
          </a:xfrm>
        </p:spPr>
        <p:txBody>
          <a:bodyPr>
            <a:normAutofit/>
          </a:bodyPr>
          <a:lstStyle/>
          <a:p>
            <a:pPr algn="ctr"/>
            <a:r>
              <a:rPr lang="en-US" sz="6000" b="1" dirty="0">
                <a:solidFill>
                  <a:srgbClr val="000090"/>
                </a:solidFill>
                <a:latin typeface="Times New Roman"/>
                <a:cs typeface="Times New Roman"/>
              </a:rPr>
              <a:t>The Eye: Cont.</a:t>
            </a:r>
          </a:p>
        </p:txBody>
      </p:sp>
      <p:sp>
        <p:nvSpPr>
          <p:cNvPr id="3" name="Content Placeholder 2"/>
          <p:cNvSpPr>
            <a:spLocks noGrp="1"/>
          </p:cNvSpPr>
          <p:nvPr>
            <p:ph idx="1"/>
          </p:nvPr>
        </p:nvSpPr>
        <p:spPr>
          <a:xfrm>
            <a:off x="462988" y="1271752"/>
            <a:ext cx="8214718" cy="5234961"/>
          </a:xfrm>
        </p:spPr>
        <p:txBody>
          <a:bodyPr>
            <a:noAutofit/>
          </a:bodyPr>
          <a:lstStyle/>
          <a:p>
            <a:pPr marL="290513" indent="-290513">
              <a:spcBef>
                <a:spcPts val="0"/>
              </a:spcBef>
              <a:buFont typeface="Wingdings" charset="2"/>
              <a:buChar char="v"/>
            </a:pPr>
            <a:r>
              <a:rPr lang="en-US" sz="2800" dirty="0" smtClean="0">
                <a:solidFill>
                  <a:schemeClr val="tx1"/>
                </a:solidFill>
                <a:latin typeface="Times New Roman"/>
                <a:cs typeface="Times New Roman"/>
              </a:rPr>
              <a:t>Besides regulating the shape of the lens, the ciliary body also secretes aqueous humor.</a:t>
            </a:r>
          </a:p>
          <a:p>
            <a:pPr marL="630238" lvl="1" indent="-284163">
              <a:spcBef>
                <a:spcPts val="0"/>
              </a:spcBef>
              <a:buFont typeface="Arial" panose="020B0604020202020204" pitchFamily="34" charset="0"/>
              <a:buChar char="•"/>
            </a:pPr>
            <a:r>
              <a:rPr lang="en-US" sz="2800" b="1" dirty="0">
                <a:solidFill>
                  <a:schemeClr val="tx1"/>
                </a:solidFill>
                <a:latin typeface="Times New Roman"/>
                <a:cs typeface="Times New Roman"/>
              </a:rPr>
              <a:t>Aqueous </a:t>
            </a:r>
            <a:r>
              <a:rPr lang="en-US" sz="2800" b="1" dirty="0" smtClean="0">
                <a:solidFill>
                  <a:schemeClr val="tx1"/>
                </a:solidFill>
                <a:latin typeface="Times New Roman"/>
                <a:cs typeface="Times New Roman"/>
              </a:rPr>
              <a:t>humor </a:t>
            </a:r>
            <a:r>
              <a:rPr lang="en-US" sz="2800" dirty="0" smtClean="0">
                <a:solidFill>
                  <a:schemeClr val="tx1"/>
                </a:solidFill>
                <a:latin typeface="Times New Roman"/>
                <a:cs typeface="Times New Roman"/>
              </a:rPr>
              <a:t>= found in the anterior chamber of the eye; maintains the shape of the anterior of the eye &amp; nourishes the structures there. </a:t>
            </a:r>
          </a:p>
          <a:p>
            <a:pPr marL="290513" indent="-290513">
              <a:spcBef>
                <a:spcPts val="0"/>
              </a:spcBef>
              <a:buFont typeface="Wingdings" charset="2"/>
              <a:buChar char="v"/>
            </a:pPr>
            <a:r>
              <a:rPr lang="en-US" sz="2800" b="1" dirty="0" smtClean="0">
                <a:solidFill>
                  <a:schemeClr val="tx1"/>
                </a:solidFill>
                <a:latin typeface="Times New Roman"/>
                <a:cs typeface="Times New Roman"/>
              </a:rPr>
              <a:t>Vitreous chamber = </a:t>
            </a:r>
            <a:r>
              <a:rPr lang="en-US" sz="2800" dirty="0" smtClean="0">
                <a:solidFill>
                  <a:schemeClr val="tx1"/>
                </a:solidFill>
                <a:latin typeface="Times New Roman"/>
                <a:cs typeface="Times New Roman"/>
              </a:rPr>
              <a:t>a large region behind the lens filled with vitreous humor</a:t>
            </a:r>
          </a:p>
          <a:p>
            <a:pPr marL="630238" lvl="1" indent="-284163">
              <a:spcBef>
                <a:spcPts val="0"/>
              </a:spcBef>
              <a:buFont typeface="Arial" panose="020B0604020202020204" pitchFamily="34" charset="0"/>
              <a:buChar char="•"/>
            </a:pPr>
            <a:r>
              <a:rPr lang="en-US" sz="2800" b="1" dirty="0" smtClean="0">
                <a:solidFill>
                  <a:schemeClr val="tx1"/>
                </a:solidFill>
                <a:latin typeface="Times New Roman"/>
                <a:cs typeface="Times New Roman"/>
              </a:rPr>
              <a:t>Vitreous humor = </a:t>
            </a:r>
            <a:r>
              <a:rPr lang="en-US" sz="2800" dirty="0" smtClean="0">
                <a:solidFill>
                  <a:schemeClr val="tx1"/>
                </a:solidFill>
                <a:latin typeface="Times New Roman"/>
                <a:cs typeface="Times New Roman"/>
              </a:rPr>
              <a:t>a </a:t>
            </a:r>
            <a:r>
              <a:rPr lang="en-US" sz="2800" dirty="0">
                <a:solidFill>
                  <a:schemeClr val="tx1"/>
                </a:solidFill>
                <a:latin typeface="Times New Roman"/>
                <a:cs typeface="Times New Roman"/>
              </a:rPr>
              <a:t>soft, jelly-like material, vitreous </a:t>
            </a:r>
            <a:r>
              <a:rPr lang="en-US" sz="2800" dirty="0" smtClean="0">
                <a:solidFill>
                  <a:schemeClr val="tx1"/>
                </a:solidFill>
                <a:latin typeface="Times New Roman"/>
                <a:cs typeface="Times New Roman"/>
              </a:rPr>
              <a:t>humor; maintains the shape of the eyeball &amp; is not constantly re-formed.</a:t>
            </a:r>
          </a:p>
          <a:p>
            <a:pPr marL="290513" indent="-290513">
              <a:spcBef>
                <a:spcPts val="0"/>
              </a:spcBef>
              <a:buFont typeface="Wingdings" charset="2"/>
              <a:buChar char="v"/>
            </a:pPr>
            <a:r>
              <a:rPr lang="en-US" sz="2800" dirty="0" smtClean="0">
                <a:solidFill>
                  <a:schemeClr val="tx1"/>
                </a:solidFill>
                <a:latin typeface="Times New Roman"/>
                <a:cs typeface="Times New Roman"/>
              </a:rPr>
              <a:t>Both the aqueous &amp; the vitreous humors further refract light rays.</a:t>
            </a: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 699</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93292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987" y="310625"/>
            <a:ext cx="8214719" cy="1143000"/>
          </a:xfrm>
        </p:spPr>
        <p:txBody>
          <a:bodyPr>
            <a:normAutofit/>
          </a:bodyPr>
          <a:lstStyle/>
          <a:p>
            <a:pPr algn="ctr"/>
            <a:r>
              <a:rPr lang="en-US" sz="6000" b="1" dirty="0">
                <a:solidFill>
                  <a:srgbClr val="000090"/>
                </a:solidFill>
                <a:latin typeface="Times New Roman"/>
                <a:cs typeface="Times New Roman"/>
              </a:rPr>
              <a:t>The Eye: Cont.</a:t>
            </a:r>
          </a:p>
        </p:txBody>
      </p:sp>
      <p:sp>
        <p:nvSpPr>
          <p:cNvPr id="3" name="Content Placeholder 2"/>
          <p:cNvSpPr>
            <a:spLocks noGrp="1"/>
          </p:cNvSpPr>
          <p:nvPr>
            <p:ph idx="1"/>
          </p:nvPr>
        </p:nvSpPr>
        <p:spPr>
          <a:xfrm>
            <a:off x="462988" y="1271752"/>
            <a:ext cx="8214718" cy="5234961"/>
          </a:xfrm>
        </p:spPr>
        <p:txBody>
          <a:bodyPr>
            <a:normAutofit/>
          </a:bodyPr>
          <a:lstStyle/>
          <a:p>
            <a:pPr marL="290513" indent="-290513">
              <a:buFont typeface="Wingdings" charset="2"/>
              <a:buChar char="v"/>
            </a:pPr>
            <a:r>
              <a:rPr lang="en-US" sz="3000" b="1" dirty="0" smtClean="0">
                <a:solidFill>
                  <a:schemeClr val="tx1"/>
                </a:solidFill>
                <a:latin typeface="Times New Roman"/>
                <a:cs typeface="Times New Roman"/>
              </a:rPr>
              <a:t>Retina</a:t>
            </a:r>
            <a:r>
              <a:rPr lang="en-US" sz="3000" dirty="0" smtClean="0">
                <a:solidFill>
                  <a:schemeClr val="tx1"/>
                </a:solidFill>
                <a:latin typeface="Times New Roman"/>
                <a:cs typeface="Times New Roman"/>
              </a:rPr>
              <a:t> = the thin, delicate, &amp; sensitive nerve layer of the eye. As light travels through the eye, it is refracted so that it focuses on sensitive receptor cells of the retina called the rods &amp; cones. </a:t>
            </a:r>
          </a:p>
          <a:p>
            <a:pPr marL="623888" lvl="1" indent="-279400">
              <a:buFont typeface="Arial" panose="020B0604020202020204" pitchFamily="34" charset="0"/>
              <a:buChar char="•"/>
            </a:pPr>
            <a:r>
              <a:rPr lang="en-US" sz="3000" b="1" dirty="0" smtClean="0">
                <a:solidFill>
                  <a:schemeClr val="tx1"/>
                </a:solidFill>
                <a:latin typeface="Times New Roman"/>
                <a:cs typeface="Times New Roman"/>
              </a:rPr>
              <a:t>Cones</a:t>
            </a:r>
            <a:r>
              <a:rPr lang="en-US" sz="3000" dirty="0" smtClean="0">
                <a:solidFill>
                  <a:schemeClr val="tx1"/>
                </a:solidFill>
                <a:latin typeface="Times New Roman"/>
                <a:cs typeface="Times New Roman"/>
              </a:rPr>
              <a:t> = about 6.5 million;</a:t>
            </a:r>
            <a:r>
              <a:rPr lang="en-US" sz="3000" dirty="0">
                <a:solidFill>
                  <a:schemeClr val="tx1"/>
                </a:solidFill>
                <a:latin typeface="Times New Roman"/>
                <a:cs typeface="Times New Roman"/>
              </a:rPr>
              <a:t> </a:t>
            </a:r>
            <a:r>
              <a:rPr lang="en-US" sz="3000" dirty="0" smtClean="0">
                <a:solidFill>
                  <a:schemeClr val="tx1"/>
                </a:solidFill>
                <a:latin typeface="Times New Roman"/>
                <a:cs typeface="Times New Roman"/>
              </a:rPr>
              <a:t>function </a:t>
            </a:r>
            <a:r>
              <a:rPr lang="en-US" sz="3000" dirty="0">
                <a:solidFill>
                  <a:schemeClr val="tx1"/>
                </a:solidFill>
                <a:latin typeface="Times New Roman"/>
                <a:cs typeface="Times New Roman"/>
              </a:rPr>
              <a:t>in bright levels of light &amp; are responsible form color &amp; central vision. </a:t>
            </a:r>
            <a:endParaRPr lang="en-US" sz="3000" dirty="0" smtClean="0">
              <a:solidFill>
                <a:schemeClr val="tx1"/>
              </a:solidFill>
              <a:latin typeface="Times New Roman"/>
              <a:cs typeface="Times New Roman"/>
            </a:endParaRPr>
          </a:p>
          <a:p>
            <a:pPr marL="623888" lvl="1" indent="-279400">
              <a:buFont typeface="Arial" panose="020B0604020202020204" pitchFamily="34" charset="0"/>
              <a:buChar char="•"/>
            </a:pPr>
            <a:r>
              <a:rPr lang="en-US" sz="3000" b="1" dirty="0" smtClean="0">
                <a:solidFill>
                  <a:schemeClr val="tx1"/>
                </a:solidFill>
                <a:latin typeface="Times New Roman"/>
                <a:cs typeface="Times New Roman"/>
              </a:rPr>
              <a:t>Rods</a:t>
            </a:r>
            <a:r>
              <a:rPr lang="en-US" sz="3000" dirty="0" smtClean="0">
                <a:solidFill>
                  <a:schemeClr val="tx1"/>
                </a:solidFill>
                <a:latin typeface="Times New Roman"/>
                <a:cs typeface="Times New Roman"/>
              </a:rPr>
              <a:t> = </a:t>
            </a:r>
            <a:r>
              <a:rPr lang="en-US" sz="3000" dirty="0">
                <a:solidFill>
                  <a:schemeClr val="tx1"/>
                </a:solidFill>
                <a:latin typeface="Times New Roman"/>
                <a:cs typeface="Times New Roman"/>
              </a:rPr>
              <a:t>about </a:t>
            </a:r>
            <a:r>
              <a:rPr lang="en-US" sz="3000" dirty="0" smtClean="0">
                <a:solidFill>
                  <a:schemeClr val="tx1"/>
                </a:solidFill>
                <a:latin typeface="Times New Roman"/>
                <a:cs typeface="Times New Roman"/>
              </a:rPr>
              <a:t>120 million; function at reduced levels of light &amp; are responsible for peripheral vision &amp; vision in dim light.</a:t>
            </a:r>
          </a:p>
        </p:txBody>
      </p:sp>
      <p:sp>
        <p:nvSpPr>
          <p:cNvPr id="4" name="TextBox 3"/>
          <p:cNvSpPr txBox="1"/>
          <p:nvPr/>
        </p:nvSpPr>
        <p:spPr>
          <a:xfrm>
            <a:off x="4656328" y="48644"/>
            <a:ext cx="3479021" cy="553998"/>
          </a:xfrm>
          <a:prstGeom prst="rect">
            <a:avLst/>
          </a:prstGeom>
          <a:noFill/>
        </p:spPr>
        <p:txBody>
          <a:bodyPr wrap="square" rtlCol="0">
            <a:spAutoFit/>
          </a:bodyPr>
          <a:lstStyle/>
          <a:p>
            <a:pPr algn="ctr"/>
            <a:r>
              <a:rPr lang="en-US" sz="3000" dirty="0" smtClean="0">
                <a:solidFill>
                  <a:srgbClr val="FFFFFF"/>
                </a:solidFill>
                <a:latin typeface="Times New Roman"/>
                <a:cs typeface="Times New Roman"/>
              </a:rPr>
              <a:t>Pages 700 – 701</a:t>
            </a:r>
            <a:endParaRPr lang="en-US" sz="3000" dirty="0">
              <a:solidFill>
                <a:srgbClr val="FFFFFF"/>
              </a:solidFill>
              <a:latin typeface="Times New Roman"/>
              <a:cs typeface="Times New Roman"/>
            </a:endParaRPr>
          </a:p>
        </p:txBody>
      </p:sp>
    </p:spTree>
    <p:extLst>
      <p:ext uri="{BB962C8B-B14F-4D97-AF65-F5344CB8AC3E}">
        <p14:creationId xmlns:p14="http://schemas.microsoft.com/office/powerpoint/2010/main" val="42294415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769</TotalTime>
  <Words>2447</Words>
  <Application>Microsoft Office PowerPoint</Application>
  <PresentationFormat>On-screen Show (4:3)</PresentationFormat>
  <Paragraphs>206</Paragraphs>
  <Slides>25</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Century Gothic</vt:lpstr>
      <vt:lpstr>Times New Roman</vt:lpstr>
      <vt:lpstr>Wingdings</vt:lpstr>
      <vt:lpstr>Wingdings 2</vt:lpstr>
      <vt:lpstr>Austin</vt:lpstr>
      <vt:lpstr>Chapter 17 Goals</vt:lpstr>
      <vt:lpstr>Sense Organs: The Eye &amp; The Ear</vt:lpstr>
      <vt:lpstr>Introduction</vt:lpstr>
      <vt:lpstr>Introduction: Cont.</vt:lpstr>
      <vt:lpstr>The Eye</vt:lpstr>
      <vt:lpstr>The Eye: Cont.</vt:lpstr>
      <vt:lpstr>The Eye: Cont.</vt:lpstr>
      <vt:lpstr>The Eye: Cont.</vt:lpstr>
      <vt:lpstr>The Eye: Cont.</vt:lpstr>
      <vt:lpstr>The Eye: Cont.</vt:lpstr>
      <vt:lpstr>Errors of Refraction</vt:lpstr>
      <vt:lpstr>Pathology – The Eye</vt:lpstr>
      <vt:lpstr>Pathology – The Eye: Cont.</vt:lpstr>
      <vt:lpstr>Clinical Procedures – The Eye</vt:lpstr>
      <vt:lpstr>Clinical Procedures – The Eye</vt:lpstr>
      <vt:lpstr>Clinical Procedures – The Eye: Cont.</vt:lpstr>
      <vt:lpstr>The Ear</vt:lpstr>
      <vt:lpstr>The Ear: Cont.</vt:lpstr>
      <vt:lpstr>The Ear: Cont.</vt:lpstr>
      <vt:lpstr>The Ear: Cont.</vt:lpstr>
      <vt:lpstr>The Ear: Cont.</vt:lpstr>
      <vt:lpstr>The Ear: Cont.</vt:lpstr>
      <vt:lpstr>Pathology – The Ear</vt:lpstr>
      <vt:lpstr>Pathology – The Ear</vt:lpstr>
      <vt:lpstr>Clinical Procedures – The Ear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Goals</dc:title>
  <dc:creator>Teacher</dc:creator>
  <cp:lastModifiedBy>Gail Mackay</cp:lastModifiedBy>
  <cp:revision>80</cp:revision>
  <dcterms:created xsi:type="dcterms:W3CDTF">2016-08-25T15:45:21Z</dcterms:created>
  <dcterms:modified xsi:type="dcterms:W3CDTF">2016-09-29T19:55:01Z</dcterms:modified>
</cp:coreProperties>
</file>